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1"/>
  </p:sldMasterIdLst>
  <p:notesMasterIdLst>
    <p:notesMasterId r:id="rId19"/>
  </p:notesMasterIdLst>
  <p:sldIdLst>
    <p:sldId id="305" r:id="rId2"/>
    <p:sldId id="307" r:id="rId3"/>
    <p:sldId id="308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9" r:id="rId12"/>
    <p:sldId id="322" r:id="rId13"/>
    <p:sldId id="317" r:id="rId14"/>
    <p:sldId id="318" r:id="rId15"/>
    <p:sldId id="320" r:id="rId16"/>
    <p:sldId id="321" r:id="rId17"/>
    <p:sldId id="30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4C3CB9-DCDF-FD4F-81A0-215966DDB1AF}" v="442" dt="2023-09-25T14:20:48.3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07"/>
    <p:restoredTop sz="96197"/>
  </p:normalViewPr>
  <p:slideViewPr>
    <p:cSldViewPr snapToGrid="0" snapToObjects="1">
      <p:cViewPr varScale="1">
        <p:scale>
          <a:sx n="93" d="100"/>
          <a:sy n="93" d="100"/>
        </p:scale>
        <p:origin x="427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2BC75-7F78-4348-9769-018227027D11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47E13-0D77-2F4B-9E60-B94C9855D0F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343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  <a:br>
              <a:rPr lang="fr-FR" noProof="0" dirty="0"/>
            </a:br>
            <a:endParaRPr lang="fr-FR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608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subtitle</a:t>
            </a:r>
            <a:r>
              <a:rPr lang="fr-FR" noProof="0" dirty="0"/>
              <a:t>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F821E2D-7EC3-2C4F-89FA-65739281EF50}" type="slidenum">
              <a:rPr lang="fr-FR" noProof="0" smtClean="0"/>
              <a:pPr/>
              <a:t>‹N°›</a:t>
            </a:fld>
            <a:endParaRPr lang="fr-FR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7E3340-97B1-0A43-4E02-C2F9E1E8B8E3}"/>
              </a:ext>
            </a:extLst>
          </p:cNvPr>
          <p:cNvCxnSpPr/>
          <p:nvPr userDrawn="1"/>
        </p:nvCxnSpPr>
        <p:spPr>
          <a:xfrm flipV="1">
            <a:off x="4396154" y="3851031"/>
            <a:ext cx="3525715" cy="0"/>
          </a:xfrm>
          <a:prstGeom prst="line">
            <a:avLst/>
          </a:prstGeom>
          <a:ln w="44450">
            <a:solidFill>
              <a:srgbClr val="FF0000"/>
            </a:solidFill>
            <a:bevel/>
          </a:ln>
          <a:effectLst>
            <a:innerShdw blurRad="114300">
              <a:schemeClr val="accent1">
                <a:lumMod val="50000"/>
              </a:schemeClr>
            </a:innerShdw>
            <a:reflection endPos="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226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Perspectives </a:t>
            </a:r>
            <a:r>
              <a:rPr lang="en-US" dirty="0" err="1"/>
              <a:t>Economiques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0000"/>
              </a:buClr>
              <a:buSzPct val="120000"/>
              <a:buFont typeface="Arial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685800" indent="-228600">
              <a:buClr>
                <a:srgbClr val="FF0000"/>
              </a:buClr>
              <a:buFont typeface="Courier New" charset="0"/>
              <a:buChar char="o"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marL="1143000" indent="-228600">
              <a:buClr>
                <a:srgbClr val="FF0000"/>
              </a:buClr>
              <a:buSzPct val="120000"/>
              <a:buFont typeface="Wingdings" charset="2"/>
              <a:buChar char="§"/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 marL="1600200" indent="-228600">
              <a:buClr>
                <a:srgbClr val="FF0000"/>
              </a:buClr>
              <a:buSzPct val="120000"/>
              <a:buFont typeface="Wingdings" charset="2"/>
              <a:buChar char="ü"/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 marL="2057400" indent="-228600">
              <a:buClr>
                <a:srgbClr val="FF0000"/>
              </a:buClr>
              <a:buSzPct val="120000"/>
              <a:buFont typeface="Arial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1E2D-7EC3-2C4F-89FA-65739281EF5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1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1E2D-7EC3-2C4F-89FA-65739281EF5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68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1E2D-7EC3-2C4F-89FA-65739281EF50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0000"/>
              </a:buClr>
              <a:buSzPct val="120000"/>
              <a:buFont typeface="Arial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685800" indent="-228600">
              <a:buClr>
                <a:srgbClr val="FF0000"/>
              </a:buClr>
              <a:buFont typeface="Courier New" charset="0"/>
              <a:buChar char="o"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marL="1143000" indent="-228600">
              <a:buClr>
                <a:srgbClr val="FF0000"/>
              </a:buClr>
              <a:buSzPct val="120000"/>
              <a:buFont typeface="Wingdings" charset="2"/>
              <a:buChar char="§"/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 marL="1600200" indent="-228600">
              <a:buClr>
                <a:srgbClr val="FF0000"/>
              </a:buClr>
              <a:buSzPct val="120000"/>
              <a:buFont typeface="Wingdings" charset="2"/>
              <a:buChar char="ü"/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 marL="2057400" indent="-228600">
              <a:buClr>
                <a:srgbClr val="FF0000"/>
              </a:buClr>
              <a:buSzPct val="120000"/>
              <a:buFont typeface="Arial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0000"/>
              </a:buClr>
              <a:buSzPct val="120000"/>
              <a:buFont typeface="Arial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685800" indent="-228600">
              <a:buClr>
                <a:srgbClr val="FF0000"/>
              </a:buClr>
              <a:buFont typeface="Courier New" charset="0"/>
              <a:buChar char="o"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marL="1143000" indent="-228600">
              <a:buClr>
                <a:srgbClr val="FF0000"/>
              </a:buClr>
              <a:buSzPct val="120000"/>
              <a:buFont typeface="Wingdings" charset="2"/>
              <a:buChar char="§"/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 marL="1600200" indent="-228600">
              <a:buClr>
                <a:srgbClr val="FF0000"/>
              </a:buClr>
              <a:buSzPct val="120000"/>
              <a:buFont typeface="Wingdings" charset="2"/>
              <a:buChar char="ü"/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 marL="2057400" indent="-228600">
              <a:buClr>
                <a:srgbClr val="FF0000"/>
              </a:buClr>
              <a:buSzPct val="120000"/>
              <a:buFont typeface="Arial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731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1E2D-7EC3-2C4F-89FA-65739281EF50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838200" y="2565339"/>
            <a:ext cx="5181600" cy="362432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0000"/>
              </a:buClr>
              <a:buSzPct val="120000"/>
              <a:buFont typeface="Arial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685800" indent="-228600">
              <a:buClr>
                <a:srgbClr val="FF0000"/>
              </a:buClr>
              <a:buFont typeface="Courier New" charset="0"/>
              <a:buChar char="o"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marL="1143000" indent="-228600">
              <a:buClr>
                <a:srgbClr val="FF0000"/>
              </a:buClr>
              <a:buSzPct val="120000"/>
              <a:buFont typeface="Wingdings" charset="2"/>
              <a:buChar char="§"/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 marL="1600200" indent="-228600">
              <a:buClr>
                <a:srgbClr val="FF0000"/>
              </a:buClr>
              <a:buSzPct val="120000"/>
              <a:buFont typeface="Wingdings" charset="2"/>
              <a:buChar char="ü"/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 marL="2057400" indent="-228600">
              <a:buClr>
                <a:srgbClr val="FF0000"/>
              </a:buClr>
              <a:buSzPct val="120000"/>
              <a:buFont typeface="Arial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72994" y="2572116"/>
            <a:ext cx="5181600" cy="361754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0000"/>
              </a:buClr>
              <a:buSzPct val="120000"/>
              <a:buFont typeface="Arial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685800" indent="-228600">
              <a:buClr>
                <a:srgbClr val="FF0000"/>
              </a:buClr>
              <a:buFont typeface="Courier New" charset="0"/>
              <a:buChar char="o"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marL="1143000" indent="-228600">
              <a:buClr>
                <a:srgbClr val="FF0000"/>
              </a:buClr>
              <a:buSzPct val="120000"/>
              <a:buFont typeface="Wingdings" charset="2"/>
              <a:buChar char="§"/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 marL="1600200" indent="-228600">
              <a:buClr>
                <a:srgbClr val="FF0000"/>
              </a:buClr>
              <a:buSzPct val="120000"/>
              <a:buFont typeface="Wingdings" charset="2"/>
              <a:buChar char="ü"/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 marL="2057400" indent="-228600">
              <a:buClr>
                <a:srgbClr val="FF0000"/>
              </a:buClr>
              <a:buSzPct val="120000"/>
              <a:buFont typeface="Arial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768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1E2D-7EC3-2C4F-89FA-65739281EF5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94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1E2D-7EC3-2C4F-89FA-65739281EF5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44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3200"/>
            </a:lvl1pPr>
            <a:lvl2pPr>
              <a:buClr>
                <a:srgbClr val="FF0000"/>
              </a:buClr>
              <a:defRPr sz="2800"/>
            </a:lvl2pPr>
            <a:lvl3pPr>
              <a:buClr>
                <a:srgbClr val="FF0000"/>
              </a:buClr>
              <a:defRPr sz="2400"/>
            </a:lvl3pPr>
            <a:lvl4pPr>
              <a:buClr>
                <a:srgbClr val="FF0000"/>
              </a:buClr>
              <a:defRPr sz="2000"/>
            </a:lvl4pPr>
            <a:lvl5pPr>
              <a:buClr>
                <a:srgbClr val="FF0000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1E2D-7EC3-2C4F-89FA-65739281EF5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5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1E2D-7EC3-2C4F-89FA-65739281EF5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3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F821E2D-7EC3-2C4F-89FA-65739281EF50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F9BAE1-26A3-0B45-A002-C9C23A285070}"/>
              </a:ext>
            </a:extLst>
          </p:cNvPr>
          <p:cNvGrpSpPr/>
          <p:nvPr userDrawn="1"/>
        </p:nvGrpSpPr>
        <p:grpSpPr>
          <a:xfrm>
            <a:off x="317934" y="6336754"/>
            <a:ext cx="2442660" cy="384721"/>
            <a:chOff x="2418460" y="4071257"/>
            <a:chExt cx="2442660" cy="38472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94CAA14-ACB6-914D-A26C-28B639CB6A2D}"/>
                </a:ext>
              </a:extLst>
            </p:cNvPr>
            <p:cNvSpPr txBox="1"/>
            <p:nvPr userDrawn="1"/>
          </p:nvSpPr>
          <p:spPr>
            <a:xfrm>
              <a:off x="2481943" y="4071257"/>
              <a:ext cx="2379177" cy="38472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sz="19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Lambert Commodities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F0B0E6A-AAFD-1142-88B1-9B6623FC2FC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18460" y="4380767"/>
              <a:ext cx="2442660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02344B8A-3BD5-6B21-9A53-132F0A69F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481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12543-6450-0F93-922F-B23D6CEEA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68027"/>
            <a:ext cx="9144000" cy="2387600"/>
          </a:xfrm>
        </p:spPr>
        <p:txBody>
          <a:bodyPr>
            <a:normAutofit fontScale="90000"/>
          </a:bodyPr>
          <a:lstStyle/>
          <a:p>
            <a:r>
              <a:rPr kumimoji="0" lang="fr-FR" sz="6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Perspectives sur l’Environnement Economique International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31301B-10E2-CF3E-8B39-1BC1BD75A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5887" y="4052419"/>
            <a:ext cx="9144000" cy="492290"/>
          </a:xfrm>
        </p:spPr>
        <p:txBody>
          <a:bodyPr/>
          <a:lstStyle/>
          <a:p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Monaco, le 5 octobre 2023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1BAB87-59F0-6204-555D-04A94BF30EB8}"/>
              </a:ext>
            </a:extLst>
          </p:cNvPr>
          <p:cNvPicPr/>
          <p:nvPr/>
        </p:nvPicPr>
        <p:blipFill>
          <a:blip r:embed="rId2"/>
          <a:srcRect/>
          <a:stretch/>
        </p:blipFill>
        <p:spPr>
          <a:xfrm>
            <a:off x="119062" y="122831"/>
            <a:ext cx="1996341" cy="2033516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FF57AEE-2A9D-94E9-B450-46FA27FA9D91}"/>
              </a:ext>
            </a:extLst>
          </p:cNvPr>
          <p:cNvSpPr txBox="1">
            <a:spLocks/>
          </p:cNvSpPr>
          <p:nvPr/>
        </p:nvSpPr>
        <p:spPr>
          <a:xfrm>
            <a:off x="7564314" y="5131901"/>
            <a:ext cx="3103686" cy="54793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/>
              <a:t>Jean-François Lambert</a:t>
            </a:r>
          </a:p>
        </p:txBody>
      </p:sp>
    </p:spTree>
    <p:extLst>
      <p:ext uri="{BB962C8B-B14F-4D97-AF65-F5344CB8AC3E}">
        <p14:creationId xmlns:p14="http://schemas.microsoft.com/office/powerpoint/2010/main" val="379139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AAE54-9F8F-F748-FF65-E5A838C55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Beaucoup d’incertitudes et de disparités pour demain et après demain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1EEB6-B5C8-6870-77C0-CFD925FF3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1E2D-7EC3-2C4F-89FA-65739281EF50}" type="slidenum">
              <a:rPr lang="en-US" smtClean="0"/>
              <a:t>10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528DDC-AAE4-B667-AC54-E38BB66B6B4B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rcRect/>
          <a:stretch/>
        </p:blipFill>
        <p:spPr>
          <a:xfrm>
            <a:off x="186797" y="1992573"/>
            <a:ext cx="5887594" cy="3879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31EF8E-EFFA-45DE-5C19-2871D102A94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04212" y="1484431"/>
            <a:ext cx="5181600" cy="4848130"/>
          </a:xfrm>
        </p:spPr>
        <p:txBody>
          <a:bodyPr/>
          <a:lstStyle/>
          <a:p>
            <a:r>
              <a:rPr lang="fr-FR" dirty="0"/>
              <a:t>Une inflation qui ralentit</a:t>
            </a:r>
          </a:p>
          <a:p>
            <a:r>
              <a:rPr lang="fr-FR" dirty="0"/>
              <a:t>Une hausse des taux qui doit donc bientôt atteindre son apogée</a:t>
            </a:r>
          </a:p>
          <a:p>
            <a:r>
              <a:rPr lang="fr-FR" dirty="0"/>
              <a:t>Une parité dollar /euro qui resterait relativement stable</a:t>
            </a:r>
          </a:p>
          <a:p>
            <a:r>
              <a:rPr lang="fr-FR" dirty="0"/>
              <a:t>Mais une croissance européenne atone face aux Etats-Unis </a:t>
            </a:r>
          </a:p>
          <a:p>
            <a:r>
              <a:rPr lang="fr-FR" dirty="0"/>
              <a:t>Une Chine qui devrait bénéficier d’une meilleure compétitivité à l’export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8EEB08-D38F-F270-4A1E-D0251E2B9E2A}"/>
              </a:ext>
            </a:extLst>
          </p:cNvPr>
          <p:cNvSpPr txBox="1"/>
          <p:nvPr/>
        </p:nvSpPr>
        <p:spPr>
          <a:xfrm>
            <a:off x="3880106" y="5946133"/>
            <a:ext cx="2379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Sources </a:t>
            </a:r>
            <a:r>
              <a:rPr lang="fr-FR" sz="1400" dirty="0" err="1">
                <a:solidFill>
                  <a:schemeClr val="accent1">
                    <a:lumMod val="50000"/>
                  </a:schemeClr>
                </a:solidFill>
              </a:rPr>
              <a:t>Rexecode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 – sept 2023</a:t>
            </a:r>
          </a:p>
        </p:txBody>
      </p:sp>
    </p:spTree>
    <p:extLst>
      <p:ext uri="{BB962C8B-B14F-4D97-AF65-F5344CB8AC3E}">
        <p14:creationId xmlns:p14="http://schemas.microsoft.com/office/powerpoint/2010/main" val="13335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5E1037-6210-5858-CAA9-36DB53703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En Allemagne, la confiance ne règne pas</a:t>
            </a:r>
          </a:p>
        </p:txBody>
      </p:sp>
      <p:pic>
        <p:nvPicPr>
          <p:cNvPr id="8" name="Content Placeholder 7" descr="A graph of 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AED8D811-D3A8-7742-818D-01143030BB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831" y="1452675"/>
            <a:ext cx="7629784" cy="4737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96778-0E85-E835-B43C-A0104BF61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1E2D-7EC3-2C4F-89FA-65739281EF50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A6AA31-8DD6-034C-9BE2-DE1BDE4EF490}"/>
              </a:ext>
            </a:extLst>
          </p:cNvPr>
          <p:cNvSpPr txBox="1"/>
          <p:nvPr/>
        </p:nvSpPr>
        <p:spPr>
          <a:xfrm>
            <a:off x="7409816" y="6273373"/>
            <a:ext cx="2379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Sources </a:t>
            </a:r>
            <a:r>
              <a:rPr lang="fr-FR" sz="1400" dirty="0" err="1">
                <a:solidFill>
                  <a:schemeClr val="accent1">
                    <a:lumMod val="50000"/>
                  </a:schemeClr>
                </a:solidFill>
              </a:rPr>
              <a:t>Rexecode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 – sept 2023</a:t>
            </a:r>
          </a:p>
        </p:txBody>
      </p:sp>
    </p:spTree>
    <p:extLst>
      <p:ext uri="{BB962C8B-B14F-4D97-AF65-F5344CB8AC3E}">
        <p14:creationId xmlns:p14="http://schemas.microsoft.com/office/powerpoint/2010/main" val="325883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750CE-9B25-5A9E-E078-F2AB4F5AA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compétitivité chinoise s’améliore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1CFD9D-4BAF-9114-5EE9-CDCBF78E5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1E2D-7EC3-2C4F-89FA-65739281EF50}" type="slidenum">
              <a:rPr lang="en-US" smtClean="0"/>
              <a:t>12</a:t>
            </a:fld>
            <a:endParaRPr lang="en-US"/>
          </a:p>
        </p:txBody>
      </p:sp>
      <p:pic>
        <p:nvPicPr>
          <p:cNvPr id="9" name="Content Placeholder 7" descr="A graph with blue and orange lines&#10;&#10;Description automatically generated">
            <a:extLst>
              <a:ext uri="{FF2B5EF4-FFF2-40B4-BE49-F238E27FC236}">
                <a16:creationId xmlns:a16="http://schemas.microsoft.com/office/drawing/2014/main" id="{8622F95D-AFFE-EE98-B2E6-404878EE4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330" y="1289115"/>
            <a:ext cx="7776070" cy="4969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28031A6-9616-DBDC-F81D-17A8309C2A58}"/>
              </a:ext>
            </a:extLst>
          </p:cNvPr>
          <p:cNvSpPr txBox="1"/>
          <p:nvPr/>
        </p:nvSpPr>
        <p:spPr>
          <a:xfrm>
            <a:off x="7832897" y="6300668"/>
            <a:ext cx="2379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Sources </a:t>
            </a:r>
            <a:r>
              <a:rPr lang="fr-FR" sz="1400" dirty="0" err="1">
                <a:solidFill>
                  <a:schemeClr val="accent1">
                    <a:lumMod val="50000"/>
                  </a:schemeClr>
                </a:solidFill>
              </a:rPr>
              <a:t>Rexecode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 – sept 2023</a:t>
            </a:r>
          </a:p>
        </p:txBody>
      </p:sp>
    </p:spTree>
    <p:extLst>
      <p:ext uri="{BB962C8B-B14F-4D97-AF65-F5344CB8AC3E}">
        <p14:creationId xmlns:p14="http://schemas.microsoft.com/office/powerpoint/2010/main" val="337148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52432-2112-39E6-99CF-F0AFA5E95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Mais les risques de dérapage demeurent nombreux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49BD4A-343E-1F8F-FA96-B611D693B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1E2D-7EC3-2C4F-89FA-65739281EF50}" type="slidenum">
              <a:rPr lang="en-US" smtClean="0"/>
              <a:t>13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12C4B-F670-D58E-C3CB-B0588323E99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fr-FR" dirty="0"/>
              <a:t>L’escalade de la guerre en Ukraine </a:t>
            </a:r>
          </a:p>
          <a:p>
            <a:r>
              <a:rPr lang="fr-FR" dirty="0"/>
              <a:t>L’élection présidentielle américaine</a:t>
            </a:r>
          </a:p>
          <a:p>
            <a:r>
              <a:rPr lang="fr-FR" dirty="0"/>
              <a:t>Taiwan</a:t>
            </a:r>
          </a:p>
          <a:p>
            <a:r>
              <a:rPr lang="fr-FR" dirty="0"/>
              <a:t>Une poussée inflationniste due à la persistance de prix de l’énergie élevés</a:t>
            </a:r>
          </a:p>
          <a:p>
            <a:r>
              <a:rPr lang="fr-FR" dirty="0"/>
              <a:t>Le renchérissement de l’argent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33DE6A-A77A-BBE7-B544-C8917AFF2F0F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fr-FR" dirty="0"/>
              <a:t>Pour l’heure les marchés dansent sur le volcan</a:t>
            </a:r>
          </a:p>
        </p:txBody>
      </p:sp>
      <p:pic>
        <p:nvPicPr>
          <p:cNvPr id="10" name="Picture 9" descr="A graph with a line graph and numbers&#10;&#10;Description automatically generated">
            <a:extLst>
              <a:ext uri="{FF2B5EF4-FFF2-40B4-BE49-F238E27FC236}">
                <a16:creationId xmlns:a16="http://schemas.microsoft.com/office/drawing/2014/main" id="{CD54A9EF-39CC-5EBA-D203-294D1B239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039" y="2634018"/>
            <a:ext cx="4509152" cy="3261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900468-61D3-22AE-91EA-ED3C31861335}"/>
              </a:ext>
            </a:extLst>
          </p:cNvPr>
          <p:cNvSpPr txBox="1"/>
          <p:nvPr/>
        </p:nvSpPr>
        <p:spPr>
          <a:xfrm>
            <a:off x="8356572" y="5973429"/>
            <a:ext cx="2379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Sources </a:t>
            </a:r>
            <a:r>
              <a:rPr lang="fr-FR" sz="1400" dirty="0" err="1">
                <a:solidFill>
                  <a:schemeClr val="accent1">
                    <a:lumMod val="50000"/>
                  </a:schemeClr>
                </a:solidFill>
              </a:rPr>
              <a:t>Rexecode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 – sept 2023</a:t>
            </a:r>
          </a:p>
        </p:txBody>
      </p:sp>
    </p:spTree>
    <p:extLst>
      <p:ext uri="{BB962C8B-B14F-4D97-AF65-F5344CB8AC3E}">
        <p14:creationId xmlns:p14="http://schemas.microsoft.com/office/powerpoint/2010/main" val="377499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52432-2112-39E6-99CF-F0AFA5E95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 plus long terme, quelques certitudes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49BD4A-343E-1F8F-FA96-B611D693B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1E2D-7EC3-2C4F-89FA-65739281EF50}" type="slidenum">
              <a:rPr lang="en-US" smtClean="0"/>
              <a:t>14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12C4B-F670-D58E-C3CB-B0588323E99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7926" y="2061931"/>
            <a:ext cx="10165422" cy="3414195"/>
          </a:xfrm>
        </p:spPr>
        <p:txBody>
          <a:bodyPr/>
          <a:lstStyle/>
          <a:p>
            <a:r>
              <a:rPr lang="fr-FR" dirty="0"/>
              <a:t>La transition énergétique sera probablement inflationniste </a:t>
            </a:r>
          </a:p>
          <a:p>
            <a:r>
              <a:rPr lang="fr-FR" dirty="0"/>
              <a:t>Une lame de fond de déstabilisation de l’appareil productif mondial avant d’être une source de développement économique</a:t>
            </a:r>
          </a:p>
          <a:p>
            <a:r>
              <a:rPr lang="fr-FR" dirty="0"/>
              <a:t>La polarisation du monde va rendre les échanges plus complexes</a:t>
            </a:r>
          </a:p>
          <a:p>
            <a:r>
              <a:rPr lang="fr-FR" dirty="0"/>
              <a:t>Les priorités ne sont plus économiques mais politiques et géopolitiques</a:t>
            </a:r>
          </a:p>
          <a:p>
            <a:r>
              <a:rPr lang="fr-FR" dirty="0"/>
              <a:t>Nous sommes tous écologistes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956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52432-2112-39E6-99CF-F0AFA5E95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Quelles conséquences pour les matières premières?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49BD4A-343E-1F8F-FA96-B611D693B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1E2D-7EC3-2C4F-89FA-65739281EF50}" type="slidenum">
              <a:rPr lang="en-US" smtClean="0"/>
              <a:t>15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12C4B-F670-D58E-C3CB-B0588323E99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7926" y="2061931"/>
            <a:ext cx="10165422" cy="3414195"/>
          </a:xfrm>
        </p:spPr>
        <p:txBody>
          <a:bodyPr/>
          <a:lstStyle/>
          <a:p>
            <a:r>
              <a:rPr lang="fr-FR" dirty="0"/>
              <a:t>Des chocs d’offres et des chocs de demande</a:t>
            </a:r>
          </a:p>
          <a:p>
            <a:r>
              <a:rPr lang="fr-FR" dirty="0"/>
              <a:t>Le commerce physique sous tension</a:t>
            </a:r>
          </a:p>
          <a:p>
            <a:r>
              <a:rPr lang="fr-FR" dirty="0"/>
              <a:t>A la recherche de nouvelles stratégies d’approvisionnement</a:t>
            </a:r>
          </a:p>
          <a:p>
            <a:r>
              <a:rPr lang="fr-FR" dirty="0"/>
              <a:t>Une grande volatilité</a:t>
            </a:r>
          </a:p>
          <a:p>
            <a:r>
              <a:rPr lang="fr-FR" dirty="0"/>
              <a:t>Face aux risques, un besoin d’intermédiation renforcé. Le négoce devient stratégique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121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52432-2112-39E6-99CF-F0AFA5E95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Pour les cotonniers, le monde est moins sombre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49BD4A-343E-1F8F-FA96-B611D693B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1E2D-7EC3-2C4F-89FA-65739281EF50}" type="slidenum">
              <a:rPr lang="en-US" smtClean="0"/>
              <a:t>16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12C4B-F670-D58E-C3CB-B0588323E99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07378" y="2411253"/>
            <a:ext cx="10165422" cy="2325134"/>
          </a:xfrm>
        </p:spPr>
        <p:txBody>
          <a:bodyPr/>
          <a:lstStyle/>
          <a:p>
            <a:r>
              <a:rPr lang="fr-FR" dirty="0"/>
              <a:t>A court terme, un pétrole cher rend la fibre synthétique beaucoup moins compétitive</a:t>
            </a:r>
          </a:p>
          <a:p>
            <a:r>
              <a:rPr lang="fr-FR" dirty="0"/>
              <a:t>A long terme le secteur pétrochimique va être sous grande pression</a:t>
            </a:r>
          </a:p>
          <a:p>
            <a:r>
              <a:rPr lang="fr-FR" dirty="0"/>
              <a:t>La fibre naturelle a donc de beaux jours devant elle…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72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A0E22-BB9F-1087-1949-3796881ED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monde complexe? En fait, un monde en transition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3DDD1-2C07-F45F-2F77-494D09891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1E2D-7EC3-2C4F-89FA-65739281EF50}" type="slidenum">
              <a:rPr lang="en-US" smtClean="0"/>
              <a:t>17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445F48-4A1B-B25D-F0AD-206AE014CF2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66282" y="2596186"/>
            <a:ext cx="11079822" cy="21216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fr-FR" dirty="0"/>
              <a:t>Le vieux monde se meurt, le nouveau monde tarde à apparaître et dans ce clair-obscur surgissent les monstres</a:t>
            </a:r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”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								Antonio Gramsci	</a:t>
            </a:r>
          </a:p>
          <a:p>
            <a:pPr marL="0" indent="0">
              <a:buNone/>
            </a:pPr>
            <a:r>
              <a:rPr lang="fr-FR" sz="3200" dirty="0"/>
              <a:t>							        </a:t>
            </a:r>
            <a:r>
              <a:rPr lang="fr-FR" sz="2000" dirty="0"/>
              <a:t>(philosophe Italien 1897-1937)</a:t>
            </a:r>
          </a:p>
        </p:txBody>
      </p:sp>
    </p:spTree>
    <p:extLst>
      <p:ext uri="{BB962C8B-B14F-4D97-AF65-F5344CB8AC3E}">
        <p14:creationId xmlns:p14="http://schemas.microsoft.com/office/powerpoint/2010/main" val="88691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A0E22-BB9F-1087-1949-3796881ED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monde complexe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3DDD1-2C07-F45F-2F77-494D09891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1E2D-7EC3-2C4F-89FA-65739281EF50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445F48-4A1B-B25D-F0AD-206AE014CF2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07378" y="2144123"/>
            <a:ext cx="11079822" cy="24365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“This is the most complex, disparate and cross-cutting set of challenges that I can remember in the 40 years that I have been paying attention to such things.”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							Larry Summers – Oct 2022							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Ancien</a:t>
            </a:r>
            <a:r>
              <a:rPr lang="en-GB" sz="20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err="1">
                <a:solidFill>
                  <a:schemeClr val="accent1">
                    <a:lumMod val="50000"/>
                  </a:schemeClr>
                </a:solidFill>
              </a:rPr>
              <a:t>Secrétaire</a:t>
            </a:r>
            <a:r>
              <a:rPr lang="en-GB" sz="2000">
                <a:solidFill>
                  <a:schemeClr val="accent1">
                    <a:lumMod val="50000"/>
                  </a:schemeClr>
                </a:solidFill>
              </a:rPr>
              <a:t> au </a:t>
            </a:r>
            <a:r>
              <a:rPr lang="en-GB" sz="2000" err="1">
                <a:solidFill>
                  <a:schemeClr val="accent1">
                    <a:lumMod val="50000"/>
                  </a:schemeClr>
                </a:solidFill>
              </a:rPr>
              <a:t>Trésor</a:t>
            </a:r>
            <a:r>
              <a:rPr lang="en-GB" sz="20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err="1"/>
              <a:t>Américain</a:t>
            </a:r>
            <a:r>
              <a:rPr lang="en-GB" sz="2000">
                <a:solidFill>
                  <a:schemeClr val="accent1">
                    <a:lumMod val="50000"/>
                  </a:schemeClr>
                </a:solidFill>
              </a:rPr>
              <a:t>) </a:t>
            </a:r>
            <a:endParaRPr lang="en-GB" sz="240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98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1FC6F-1728-7D70-7C18-03B219665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Toutes les pièces sont en mouvement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E0E39-DD54-ED05-11D0-A69E3122C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32694"/>
          </a:xfrm>
        </p:spPr>
        <p:txBody>
          <a:bodyPr/>
          <a:lstStyle/>
          <a:p>
            <a:r>
              <a:rPr lang="fr-FR" dirty="0"/>
              <a:t>Un environnement géopolitique dégradé</a:t>
            </a:r>
          </a:p>
          <a:p>
            <a:r>
              <a:rPr lang="fr-FR" dirty="0"/>
              <a:t>La guerre en Europe</a:t>
            </a:r>
          </a:p>
          <a:p>
            <a:r>
              <a:rPr lang="fr-FR" dirty="0"/>
              <a:t>Le commerce mondial devient une arme</a:t>
            </a:r>
          </a:p>
          <a:p>
            <a:r>
              <a:rPr lang="fr-FR" dirty="0"/>
              <a:t>La bataille des banques centrales contre l’inflation</a:t>
            </a:r>
          </a:p>
          <a:p>
            <a:r>
              <a:rPr lang="fr-FR" dirty="0"/>
              <a:t>Un ralentissement économique général</a:t>
            </a:r>
          </a:p>
          <a:p>
            <a:r>
              <a:rPr lang="fr-FR" dirty="0"/>
              <a:t>Des changements climatiques avérés et profonds</a:t>
            </a:r>
          </a:p>
          <a:p>
            <a:r>
              <a:rPr lang="fr-FR" dirty="0"/>
              <a:t>Vers une transition énergétique radicale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43A1D-719A-4487-BF48-A4E832F39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1E2D-7EC3-2C4F-89FA-65739281EF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8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95CD2-BB2B-3FB5-4D37-2442616E0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Une économie mondiale qui ralentit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B42BFA3-A97F-A255-782C-7BAA0D3D6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131186" y="1310186"/>
            <a:ext cx="7567875" cy="4894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0B2EF-441E-C1AE-C02C-ECECA82C9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1E2D-7EC3-2C4F-89FA-65739281EF50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DCC05E-FA0A-26F9-3952-EA021D0EBCB3}"/>
              </a:ext>
            </a:extLst>
          </p:cNvPr>
          <p:cNvSpPr txBox="1"/>
          <p:nvPr/>
        </p:nvSpPr>
        <p:spPr>
          <a:xfrm>
            <a:off x="7401230" y="6328270"/>
            <a:ext cx="2379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Sources </a:t>
            </a:r>
            <a:r>
              <a:rPr lang="fr-FR" sz="1400" dirty="0" err="1">
                <a:solidFill>
                  <a:schemeClr val="accent1">
                    <a:lumMod val="50000"/>
                  </a:schemeClr>
                </a:solidFill>
              </a:rPr>
              <a:t>Rexecode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 – sept 2023</a:t>
            </a:r>
          </a:p>
        </p:txBody>
      </p:sp>
    </p:spTree>
    <p:extLst>
      <p:ext uri="{BB962C8B-B14F-4D97-AF65-F5344CB8AC3E}">
        <p14:creationId xmlns:p14="http://schemas.microsoft.com/office/powerpoint/2010/main" val="250548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95CD2-BB2B-3FB5-4D37-2442616E0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Inflation : après le déni d’inflation, une mobilisation massive des banques centrales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B42BFA3-A97F-A255-782C-7BAA0D3D6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5799266" y="1760562"/>
            <a:ext cx="6246785" cy="4039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0B2EF-441E-C1AE-C02C-ECECA82C9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1E2D-7EC3-2C4F-89FA-65739281EF50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00376E-0203-2D9A-19B8-23E126663D2E}"/>
              </a:ext>
            </a:extLst>
          </p:cNvPr>
          <p:cNvSpPr txBox="1"/>
          <p:nvPr/>
        </p:nvSpPr>
        <p:spPr>
          <a:xfrm>
            <a:off x="9707701" y="5905189"/>
            <a:ext cx="2379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Sources </a:t>
            </a:r>
            <a:r>
              <a:rPr lang="fr-FR" sz="1400" dirty="0" err="1">
                <a:solidFill>
                  <a:schemeClr val="accent1">
                    <a:lumMod val="50000"/>
                  </a:schemeClr>
                </a:solidFill>
              </a:rPr>
              <a:t>Rexecode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 – sept 2023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348993-61AB-EE62-B811-0F835214F5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6234" y="1676780"/>
            <a:ext cx="5500292" cy="4037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608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5CE45-D7BD-C01F-F6D0-CA1F3C6B4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Une demande pétrolière forte, prise en tenailles par le cartel pétrolier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3F522-972F-7610-E847-12C36E1F7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61881" cy="4351338"/>
          </a:xfrm>
        </p:spPr>
        <p:txBody>
          <a:bodyPr/>
          <a:lstStyle/>
          <a:p>
            <a:endParaRPr lang="fr-FR"/>
          </a:p>
          <a:p>
            <a:endParaRPr lang="fr-FR"/>
          </a:p>
          <a:p>
            <a:pPr marL="0" indent="0">
              <a:buNone/>
            </a:pPr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0C7727-03EA-3A7D-C21A-E4C2DBA5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1E2D-7EC3-2C4F-89FA-65739281EF50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5A7691-2276-6949-77FF-520752F8B2A9}"/>
              </a:ext>
            </a:extLst>
          </p:cNvPr>
          <p:cNvSpPr txBox="1"/>
          <p:nvPr/>
        </p:nvSpPr>
        <p:spPr>
          <a:xfrm>
            <a:off x="7510411" y="6191792"/>
            <a:ext cx="4102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Sources : Agence Internationale de l’Energie – sept 23</a:t>
            </a:r>
          </a:p>
        </p:txBody>
      </p:sp>
      <p:pic>
        <p:nvPicPr>
          <p:cNvPr id="11" name="Picture 10" descr="A graph of a graph showing the price of a stock market&#10;&#10;Description automatically generated with medium confidence">
            <a:extLst>
              <a:ext uri="{FF2B5EF4-FFF2-40B4-BE49-F238E27FC236}">
                <a16:creationId xmlns:a16="http://schemas.microsoft.com/office/drawing/2014/main" id="{8CBC2379-89D8-7AC9-6629-18904F9DB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648" y="1823567"/>
            <a:ext cx="4950768" cy="423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8CA891-E013-0617-40FE-2BE05E3874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1057" y="1832702"/>
            <a:ext cx="5368536" cy="4226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028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5CE45-D7BD-C01F-F6D0-CA1F3C6B4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Où est la Chine lorsque l’on a besoin d’elle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3F522-972F-7610-E847-12C36E1F7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61881" cy="4351338"/>
          </a:xfrm>
        </p:spPr>
        <p:txBody>
          <a:bodyPr/>
          <a:lstStyle/>
          <a:p>
            <a:endParaRPr lang="fr-FR"/>
          </a:p>
          <a:p>
            <a:endParaRPr lang="fr-FR"/>
          </a:p>
          <a:p>
            <a:pPr marL="0" indent="0">
              <a:buNone/>
            </a:pPr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0C7727-03EA-3A7D-C21A-E4C2DBA5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1E2D-7EC3-2C4F-89FA-65739281EF50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5A7691-2276-6949-77FF-520752F8B2A9}"/>
              </a:ext>
            </a:extLst>
          </p:cNvPr>
          <p:cNvSpPr txBox="1"/>
          <p:nvPr/>
        </p:nvSpPr>
        <p:spPr>
          <a:xfrm>
            <a:off x="9571223" y="5782360"/>
            <a:ext cx="2379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Sources </a:t>
            </a:r>
            <a:r>
              <a:rPr lang="fr-FR" sz="1400" dirty="0" err="1">
                <a:solidFill>
                  <a:schemeClr val="accent1">
                    <a:lumMod val="50000"/>
                  </a:schemeClr>
                </a:solidFill>
              </a:rPr>
              <a:t>Rexecode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 – sept 2023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BC2379-89D8-7AC9-6629-18904F9DB6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76875" y="2169995"/>
            <a:ext cx="5515716" cy="3535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8CA891-E013-0617-40FE-2BE05E3874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1057" y="2195941"/>
            <a:ext cx="5368536" cy="3500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838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AAE54-9F8F-F748-FF65-E5A838C55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71579" cy="1325563"/>
          </a:xfrm>
        </p:spPr>
        <p:txBody>
          <a:bodyPr/>
          <a:lstStyle/>
          <a:p>
            <a:r>
              <a:rPr lang="fr-FR"/>
              <a:t>Le dollar et l’euro : à la merci des taux d’intérêt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1EEB6-B5C8-6870-77C0-CFD925FF3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1E2D-7EC3-2C4F-89FA-65739281EF50}" type="slidenum">
              <a:rPr lang="en-US" smtClean="0"/>
              <a:t>8</a:t>
            </a:fld>
            <a:endParaRPr lang="en-US"/>
          </a:p>
        </p:txBody>
      </p:sp>
      <p:pic>
        <p:nvPicPr>
          <p:cNvPr id="12" name="Content Placeholder 11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9611076A-F3CF-3399-8E60-5F25A8F2C4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3441" y="1618113"/>
            <a:ext cx="4787900" cy="427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6430CC9C-41C2-87A6-257C-1CB40DEAB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641" y="1567313"/>
            <a:ext cx="5194300" cy="433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8EEB08-D38F-F270-4A1E-D0251E2B9E2A}"/>
              </a:ext>
            </a:extLst>
          </p:cNvPr>
          <p:cNvSpPr txBox="1"/>
          <p:nvPr/>
        </p:nvSpPr>
        <p:spPr>
          <a:xfrm>
            <a:off x="9325564" y="6000723"/>
            <a:ext cx="2379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Sources </a:t>
            </a:r>
            <a:r>
              <a:rPr lang="fr-FR" sz="1400" dirty="0" err="1">
                <a:solidFill>
                  <a:schemeClr val="accent1">
                    <a:lumMod val="50000"/>
                  </a:schemeClr>
                </a:solidFill>
              </a:rPr>
              <a:t>Rexecode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 – sept 2023</a:t>
            </a:r>
          </a:p>
        </p:txBody>
      </p:sp>
    </p:spTree>
    <p:extLst>
      <p:ext uri="{BB962C8B-B14F-4D97-AF65-F5344CB8AC3E}">
        <p14:creationId xmlns:p14="http://schemas.microsoft.com/office/powerpoint/2010/main" val="300720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AAE54-9F8F-F748-FF65-E5A838C55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280" y="337829"/>
            <a:ext cx="11391330" cy="1325563"/>
          </a:xfrm>
        </p:spPr>
        <p:txBody>
          <a:bodyPr/>
          <a:lstStyle/>
          <a:p>
            <a:r>
              <a:rPr lang="fr-FR"/>
              <a:t>La parité $/€ cache cependant une forte baisse de compétitivité en Europe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1EEB6-B5C8-6870-77C0-CFD925FF3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1E2D-7EC3-2C4F-89FA-65739281EF50}" type="slidenum">
              <a:rPr lang="en-US" smtClean="0"/>
              <a:t>9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8EEB08-D38F-F270-4A1E-D0251E2B9E2A}"/>
              </a:ext>
            </a:extLst>
          </p:cNvPr>
          <p:cNvSpPr txBox="1"/>
          <p:nvPr/>
        </p:nvSpPr>
        <p:spPr>
          <a:xfrm>
            <a:off x="7851605" y="6355566"/>
            <a:ext cx="2379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Sources </a:t>
            </a:r>
            <a:r>
              <a:rPr lang="fr-FR" sz="1400" dirty="0" err="1">
                <a:solidFill>
                  <a:schemeClr val="accent1">
                    <a:lumMod val="50000"/>
                  </a:schemeClr>
                </a:solidFill>
              </a:rPr>
              <a:t>Rexecode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 – sept 2023</a:t>
            </a:r>
          </a:p>
        </p:txBody>
      </p:sp>
      <p:pic>
        <p:nvPicPr>
          <p:cNvPr id="7" name="Content Placeholder 6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6E528DDC-AAE4-B667-AC54-E38BB66B6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7036" y="1608121"/>
            <a:ext cx="7775953" cy="4759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100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iencesPo" id="{9D6A5EAC-C264-C241-8852-88FF73C9CD40}" vid="{D2FE4705-6F00-6F4D-8DA9-56F8F0CF06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</TotalTime>
  <Words>553</Words>
  <Application>Microsoft Office PowerPoint</Application>
  <PresentationFormat>Grand écran</PresentationFormat>
  <Paragraphs>87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Times New Roman</vt:lpstr>
      <vt:lpstr>Wingdings</vt:lpstr>
      <vt:lpstr>1_Office Theme</vt:lpstr>
      <vt:lpstr>Perspectives sur l’Environnement Economique International</vt:lpstr>
      <vt:lpstr>Un monde complexe</vt:lpstr>
      <vt:lpstr>Toutes les pièces sont en mouvement</vt:lpstr>
      <vt:lpstr>Une économie mondiale qui ralentit</vt:lpstr>
      <vt:lpstr>Inflation : après le déni d’inflation, une mobilisation massive des banques centrales</vt:lpstr>
      <vt:lpstr>Une demande pétrolière forte, prise en tenailles par le cartel pétrolier</vt:lpstr>
      <vt:lpstr>Où est la Chine lorsque l’on a besoin d’elle ?</vt:lpstr>
      <vt:lpstr>Le dollar et l’euro : à la merci des taux d’intérêt </vt:lpstr>
      <vt:lpstr>La parité $/€ cache cependant une forte baisse de compétitivité en Europe</vt:lpstr>
      <vt:lpstr>Beaucoup d’incertitudes et de disparités pour demain et après demain</vt:lpstr>
      <vt:lpstr>En Allemagne, la confiance ne règne pas</vt:lpstr>
      <vt:lpstr>La compétitivité chinoise s’améliore</vt:lpstr>
      <vt:lpstr>Mais les risques de dérapage demeurent nombreux </vt:lpstr>
      <vt:lpstr>A plus long terme, quelques certitudes</vt:lpstr>
      <vt:lpstr>Quelles conséquences pour les matières premières?</vt:lpstr>
      <vt:lpstr>Pour les cotonniers, le monde est moins sombre</vt:lpstr>
      <vt:lpstr>Un monde complexe? En fait, un monde en transition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Perspectives sur l’Environement Economique International</dc:title>
  <dc:creator>JF LAMBERT</dc:creator>
  <cp:lastModifiedBy>Afcot Afcot</cp:lastModifiedBy>
  <cp:revision>2</cp:revision>
  <cp:lastPrinted>2023-09-24T15:49:21Z</cp:lastPrinted>
  <dcterms:created xsi:type="dcterms:W3CDTF">2023-09-23T14:36:37Z</dcterms:created>
  <dcterms:modified xsi:type="dcterms:W3CDTF">2023-09-25T16:14:25Z</dcterms:modified>
</cp:coreProperties>
</file>