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55"/>
  </p:notesMasterIdLst>
  <p:handoutMasterIdLst>
    <p:handoutMasterId r:id="rId56"/>
  </p:handoutMasterIdLst>
  <p:sldIdLst>
    <p:sldId id="377" r:id="rId5"/>
    <p:sldId id="433" r:id="rId6"/>
    <p:sldId id="504" r:id="rId7"/>
    <p:sldId id="505" r:id="rId8"/>
    <p:sldId id="447" r:id="rId9"/>
    <p:sldId id="437" r:id="rId10"/>
    <p:sldId id="443" r:id="rId11"/>
    <p:sldId id="474" r:id="rId12"/>
    <p:sldId id="448" r:id="rId13"/>
    <p:sldId id="462" r:id="rId14"/>
    <p:sldId id="461" r:id="rId15"/>
    <p:sldId id="463" r:id="rId16"/>
    <p:sldId id="477" r:id="rId17"/>
    <p:sldId id="478" r:id="rId18"/>
    <p:sldId id="506" r:id="rId19"/>
    <p:sldId id="507" r:id="rId20"/>
    <p:sldId id="482" r:id="rId21"/>
    <p:sldId id="483" r:id="rId22"/>
    <p:sldId id="451" r:id="rId23"/>
    <p:sldId id="465" r:id="rId24"/>
    <p:sldId id="502" r:id="rId25"/>
    <p:sldId id="503" r:id="rId26"/>
    <p:sldId id="438" r:id="rId27"/>
    <p:sldId id="440" r:id="rId28"/>
    <p:sldId id="496" r:id="rId29"/>
    <p:sldId id="497" r:id="rId30"/>
    <p:sldId id="486" r:id="rId31"/>
    <p:sldId id="488" r:id="rId32"/>
    <p:sldId id="487" r:id="rId33"/>
    <p:sldId id="489" r:id="rId34"/>
    <p:sldId id="490" r:id="rId35"/>
    <p:sldId id="499" r:id="rId36"/>
    <p:sldId id="453" r:id="rId37"/>
    <p:sldId id="464" r:id="rId38"/>
    <p:sldId id="445" r:id="rId39"/>
    <p:sldId id="475" r:id="rId40"/>
    <p:sldId id="446" r:id="rId41"/>
    <p:sldId id="472" r:id="rId42"/>
    <p:sldId id="450" r:id="rId43"/>
    <p:sldId id="466" r:id="rId44"/>
    <p:sldId id="456" r:id="rId45"/>
    <p:sldId id="501" r:id="rId46"/>
    <p:sldId id="460" r:id="rId47"/>
    <p:sldId id="470" r:id="rId48"/>
    <p:sldId id="469" r:id="rId49"/>
    <p:sldId id="500" r:id="rId50"/>
    <p:sldId id="459" r:id="rId51"/>
    <p:sldId id="468" r:id="rId52"/>
    <p:sldId id="449" r:id="rId53"/>
    <p:sldId id="473" r:id="rId54"/>
  </p:sldIdLst>
  <p:sldSz cx="9144000" cy="6858000" type="screen4x3"/>
  <p:notesSz cx="9928225" cy="6797675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Franklin Gothic Heavy" panose="020B0903020102020204" pitchFamily="34" charset="0"/>
      <p:regular r:id="rId61"/>
      <p:italic r:id="rId62"/>
    </p:embeddedFont>
    <p:embeddedFont>
      <p:font typeface="Franklin Gothic Medium" panose="020B0603020102020204" pitchFamily="34" charset="0"/>
      <p:regular r:id="rId63"/>
      <p:italic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 Edwards" initials="ME" lastIdx="1" clrIdx="0">
    <p:extLst>
      <p:ext uri="{19B8F6BF-5375-455C-9EA6-DF929625EA0E}">
        <p15:presenceInfo xmlns:p15="http://schemas.microsoft.com/office/powerpoint/2012/main" userId="S-1-5-21-1900074824-3224004972-2579383436-11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8E35B5-D43A-4ECB-B5B9-7F2437B77918}" v="46" dt="2023-10-04T07:51:51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0" autoAdjust="0"/>
    <p:restoredTop sz="86410" autoAdjust="0"/>
  </p:normalViewPr>
  <p:slideViewPr>
    <p:cSldViewPr snapToGrid="0">
      <p:cViewPr varScale="1">
        <p:scale>
          <a:sx n="95" d="100"/>
          <a:sy n="95" d="100"/>
        </p:scale>
        <p:origin x="1662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4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76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7.fntdata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2.fntdata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font" Target="fonts/font5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3.fntdata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6.fntdata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1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4.fntdata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Edwards" userId="370de90e-d394-456a-8e0a-0d5509bcfd69" providerId="ADAL" clId="{5CF47C13-A81F-40FD-9874-D32DEC05C83E}"/>
    <pc:docChg chg="modSld sldOrd">
      <pc:chgData name="Mike Edwards" userId="370de90e-d394-456a-8e0a-0d5509bcfd69" providerId="ADAL" clId="{5CF47C13-A81F-40FD-9874-D32DEC05C83E}" dt="2023-10-02T16:58:55.973" v="17"/>
      <pc:docMkLst>
        <pc:docMk/>
      </pc:docMkLst>
      <pc:sldChg chg="ord">
        <pc:chgData name="Mike Edwards" userId="370de90e-d394-456a-8e0a-0d5509bcfd69" providerId="ADAL" clId="{5CF47C13-A81F-40FD-9874-D32DEC05C83E}" dt="2023-10-02T16:58:55.973" v="17"/>
        <pc:sldMkLst>
          <pc:docMk/>
          <pc:sldMk cId="3413939003" sldId="496"/>
        </pc:sldMkLst>
      </pc:sldChg>
      <pc:sldChg chg="ord">
        <pc:chgData name="Mike Edwards" userId="370de90e-d394-456a-8e0a-0d5509bcfd69" providerId="ADAL" clId="{5CF47C13-A81F-40FD-9874-D32DEC05C83E}" dt="2023-10-02T16:58:37.733" v="11"/>
        <pc:sldMkLst>
          <pc:docMk/>
          <pc:sldMk cId="3249936940" sldId="497"/>
        </pc:sldMkLst>
      </pc:sldChg>
    </pc:docChg>
  </pc:docChgLst>
  <pc:docChgLst>
    <pc:chgData name="Pam Jones" userId="4dc4e517-8d54-46a2-bc4e-8c29146445f9" providerId="ADAL" clId="{348E35B5-D43A-4ECB-B5B9-7F2437B77918}"/>
    <pc:docChg chg="modSld">
      <pc:chgData name="Pam Jones" userId="4dc4e517-8d54-46a2-bc4e-8c29146445f9" providerId="ADAL" clId="{348E35B5-D43A-4ECB-B5B9-7F2437B77918}" dt="2023-10-04T07:53:24.233" v="48" actId="167"/>
      <pc:docMkLst>
        <pc:docMk/>
      </pc:docMkLst>
      <pc:sldChg chg="modTransition">
        <pc:chgData name="Pam Jones" userId="4dc4e517-8d54-46a2-bc4e-8c29146445f9" providerId="ADAL" clId="{348E35B5-D43A-4ECB-B5B9-7F2437B77918}" dt="2023-10-04T07:51:04.300" v="29"/>
        <pc:sldMkLst>
          <pc:docMk/>
          <pc:sldMk cId="3185217129" sldId="433"/>
        </pc:sldMkLst>
      </pc:sldChg>
      <pc:sldChg chg="modSp mod">
        <pc:chgData name="Pam Jones" userId="4dc4e517-8d54-46a2-bc4e-8c29146445f9" providerId="ADAL" clId="{348E35B5-D43A-4ECB-B5B9-7F2437B77918}" dt="2023-10-04T07:53:24.233" v="48" actId="167"/>
        <pc:sldMkLst>
          <pc:docMk/>
          <pc:sldMk cId="1095546407" sldId="446"/>
        </pc:sldMkLst>
        <pc:picChg chg="ord">
          <ac:chgData name="Pam Jones" userId="4dc4e517-8d54-46a2-bc4e-8c29146445f9" providerId="ADAL" clId="{348E35B5-D43A-4ECB-B5B9-7F2437B77918}" dt="2023-10-04T07:53:24.233" v="48" actId="167"/>
          <ac:picMkLst>
            <pc:docMk/>
            <pc:sldMk cId="1095546407" sldId="446"/>
            <ac:picMk id="4" creationId="{A319AAB3-F94E-7612-403C-31438357864C}"/>
          </ac:picMkLst>
        </pc:picChg>
      </pc:sldChg>
      <pc:sldChg chg="modSp mod">
        <pc:chgData name="Pam Jones" userId="4dc4e517-8d54-46a2-bc4e-8c29146445f9" providerId="ADAL" clId="{348E35B5-D43A-4ECB-B5B9-7F2437B77918}" dt="2023-10-04T07:52:34.367" v="46" actId="1076"/>
        <pc:sldMkLst>
          <pc:docMk/>
          <pc:sldMk cId="2376175649" sldId="449"/>
        </pc:sldMkLst>
        <pc:spChg chg="mod">
          <ac:chgData name="Pam Jones" userId="4dc4e517-8d54-46a2-bc4e-8c29146445f9" providerId="ADAL" clId="{348E35B5-D43A-4ECB-B5B9-7F2437B77918}" dt="2023-10-04T07:52:34.367" v="46" actId="1076"/>
          <ac:spMkLst>
            <pc:docMk/>
            <pc:sldMk cId="2376175649" sldId="449"/>
            <ac:spMk id="2" creationId="{BC7B3000-8027-D6E6-5E02-4B5FCB3C56A8}"/>
          </ac:spMkLst>
        </pc:spChg>
      </pc:sldChg>
      <pc:sldChg chg="modSp mod">
        <pc:chgData name="Pam Jones" userId="4dc4e517-8d54-46a2-bc4e-8c29146445f9" providerId="ADAL" clId="{348E35B5-D43A-4ECB-B5B9-7F2437B77918}" dt="2023-10-04T07:52:45.915" v="47" actId="1076"/>
        <pc:sldMkLst>
          <pc:docMk/>
          <pc:sldMk cId="2545808612" sldId="460"/>
        </pc:sldMkLst>
        <pc:spChg chg="mod">
          <ac:chgData name="Pam Jones" userId="4dc4e517-8d54-46a2-bc4e-8c29146445f9" providerId="ADAL" clId="{348E35B5-D43A-4ECB-B5B9-7F2437B77918}" dt="2023-10-04T07:52:45.915" v="47" actId="1076"/>
          <ac:spMkLst>
            <pc:docMk/>
            <pc:sldMk cId="2545808612" sldId="460"/>
            <ac:spMk id="2" creationId="{9FA51780-34E5-1857-3374-294687224230}"/>
          </ac:spMkLst>
        </pc:spChg>
      </pc:sldChg>
      <pc:sldChg chg="modTransition">
        <pc:chgData name="Pam Jones" userId="4dc4e517-8d54-46a2-bc4e-8c29146445f9" providerId="ADAL" clId="{348E35B5-D43A-4ECB-B5B9-7F2437B77918}" dt="2023-10-04T07:51:24.842" v="44"/>
        <pc:sldMkLst>
          <pc:docMk/>
          <pc:sldMk cId="4197366695" sldId="504"/>
        </pc:sldMkLst>
      </pc:sldChg>
      <pc:sldChg chg="modTransition">
        <pc:chgData name="Pam Jones" userId="4dc4e517-8d54-46a2-bc4e-8c29146445f9" providerId="ADAL" clId="{348E35B5-D43A-4ECB-B5B9-7F2437B77918}" dt="2023-10-04T07:51:51.156" v="45"/>
        <pc:sldMkLst>
          <pc:docMk/>
          <pc:sldMk cId="3828296881" sldId="50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70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2B3F9-469B-4F84-96E3-8F8382917751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613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700" y="6456613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978AB-5CC8-4ADE-AF13-7ABC4D7F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139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124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7" y="2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E1D2E-BC62-4E17-826D-41571DF6D3DE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8000"/>
            <a:ext cx="3400425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0" y="3228976"/>
            <a:ext cx="7943849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456364"/>
            <a:ext cx="4302124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7" y="6456364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29761-9BE9-4828-986E-EF7E423E2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1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29761-9BE9-4828-986E-EF7E423E20B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765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29761-9BE9-4828-986E-EF7E423E20B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643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29761-9BE9-4828-986E-EF7E423E20B4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054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29761-9BE9-4828-986E-EF7E423E20B4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644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tloo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6396335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latin typeface="Franklin Gothic Heavy" pitchFamily="34" charset="0"/>
              </a:rPr>
              <a:t>October 2023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13815"/>
            <a:ext cx="1047378" cy="64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22896"/>
            <a:ext cx="19145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3B98B1A9-5325-6270-AF18-3593823B28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031" y="-187240"/>
            <a:ext cx="2095969" cy="9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7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tloo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0"/>
            <a:ext cx="19510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0" y="6396335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latin typeface="Franklin Gothic Heavy" pitchFamily="34" charset="0"/>
              </a:rPr>
              <a:t>October 2022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13815"/>
            <a:ext cx="1047378" cy="64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22896"/>
            <a:ext cx="19145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97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AB781-BF54-40ED-A89C-4EC2FD15768F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9D03C-FB56-471A-9C74-E2C0D0DBA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00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908719"/>
            <a:ext cx="5339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atin typeface="Franklin Gothic Heavy" panose="020B0903020102020204" pitchFamily="34" charset="0"/>
              </a:rPr>
              <a:t>Monte Carlo, </a:t>
            </a:r>
            <a:r>
              <a:rPr lang="en-GB" sz="3200" err="1">
                <a:latin typeface="Franklin Gothic Heavy" panose="020B0903020102020204" pitchFamily="34" charset="0"/>
              </a:rPr>
              <a:t>Octobre</a:t>
            </a:r>
            <a:r>
              <a:rPr lang="en-GB" sz="3200">
                <a:latin typeface="Franklin Gothic Heavy" panose="020B0903020102020204" pitchFamily="34" charset="0"/>
              </a:rPr>
              <a:t> 2023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1689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latin typeface="Franklin Gothic Heavy" panose="020B0903020102020204" pitchFamily="34" charset="0"/>
              </a:rPr>
              <a:t>Le </a:t>
            </a:r>
            <a:r>
              <a:rPr lang="en-GB" sz="4000" dirty="0" err="1">
                <a:latin typeface="Franklin Gothic Heavy" panose="020B0903020102020204" pitchFamily="34" charset="0"/>
              </a:rPr>
              <a:t>marché</a:t>
            </a:r>
            <a:r>
              <a:rPr lang="en-GB" sz="4000" baseline="0" dirty="0">
                <a:latin typeface="Franklin Gothic Heavy" panose="020B0903020102020204" pitchFamily="34" charset="0"/>
              </a:rPr>
              <a:t> </a:t>
            </a:r>
            <a:r>
              <a:rPr lang="en-GB" sz="4000" baseline="0" dirty="0" err="1">
                <a:latin typeface="Franklin Gothic Heavy" panose="020B0903020102020204" pitchFamily="34" charset="0"/>
              </a:rPr>
              <a:t>mondial</a:t>
            </a:r>
            <a:r>
              <a:rPr lang="en-GB" sz="4000" baseline="0" dirty="0">
                <a:latin typeface="Franklin Gothic Heavy" panose="020B0903020102020204" pitchFamily="34" charset="0"/>
              </a:rPr>
              <a:t> du </a:t>
            </a:r>
            <a:r>
              <a:rPr lang="en-GB" sz="4000" baseline="0" dirty="0" err="1">
                <a:latin typeface="Franklin Gothic Heavy" panose="020B0903020102020204" pitchFamily="34" charset="0"/>
              </a:rPr>
              <a:t>coton</a:t>
            </a:r>
            <a:r>
              <a:rPr lang="en-GB" sz="4000" baseline="0" dirty="0">
                <a:latin typeface="Franklin Gothic Heavy" panose="020B0903020102020204" pitchFamily="34" charset="0"/>
              </a:rPr>
              <a:t> </a:t>
            </a:r>
            <a:br>
              <a:rPr lang="en-GB" sz="4000" dirty="0">
                <a:latin typeface="Franklin Gothic Heavy" panose="020B0903020102020204" pitchFamily="34" charset="0"/>
              </a:rPr>
            </a:br>
            <a:br>
              <a:rPr lang="en-GB" sz="4000" dirty="0">
                <a:latin typeface="Franklin Gothic Heavy" panose="020B0903020102020204" pitchFamily="34" charset="0"/>
              </a:rPr>
            </a:br>
            <a:br>
              <a:rPr lang="en-GB" sz="4000" dirty="0">
                <a:latin typeface="Franklin Gothic Heavy" panose="020B0903020102020204" pitchFamily="34" charset="0"/>
              </a:rPr>
            </a:br>
            <a:r>
              <a:rPr lang="en-GB" sz="4000" dirty="0">
                <a:latin typeface="Franklin Gothic Heavy" panose="020B0903020102020204" pitchFamily="34" charset="0"/>
              </a:rPr>
              <a:t>Michael Edwards</a:t>
            </a:r>
            <a:br>
              <a:rPr lang="en-GB" sz="4000" dirty="0">
                <a:latin typeface="Franklin Gothic Heavy" panose="020B0903020102020204" pitchFamily="34" charset="0"/>
              </a:rPr>
            </a:br>
            <a:r>
              <a:rPr lang="en-GB" sz="4000" dirty="0">
                <a:latin typeface="Franklin Gothic Heavy" panose="020B0903020102020204" pitchFamily="34" charset="0"/>
              </a:rPr>
              <a:t>Cotton Outlook</a:t>
            </a:r>
          </a:p>
        </p:txBody>
      </p:sp>
    </p:spTree>
    <p:extLst>
      <p:ext uri="{BB962C8B-B14F-4D97-AF65-F5344CB8AC3E}">
        <p14:creationId xmlns:p14="http://schemas.microsoft.com/office/powerpoint/2010/main" val="22698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C85F2-3C3F-B97A-DC15-9632D53F37E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4000" dirty="0"/>
              <a:t>A superficial</a:t>
            </a:r>
            <a:r>
              <a:rPr lang="en-GB" sz="4000" baseline="0" dirty="0"/>
              <a:t> stability</a:t>
            </a:r>
            <a:endParaRPr lang="en-GB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A0D4AD-5944-A099-68C1-071F5830290F}"/>
              </a:ext>
            </a:extLst>
          </p:cNvPr>
          <p:cNvSpPr txBox="1"/>
          <p:nvPr/>
        </p:nvSpPr>
        <p:spPr>
          <a:xfrm>
            <a:off x="1907841" y="1673817"/>
            <a:ext cx="532831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/>
              <a:t>Inflation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/>
              <a:t>Rising interest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/>
              <a:t>Weak economic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/>
              <a:t>Depressed textile markets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/>
              <a:t>Stagnant yarn prices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/>
              <a:t>Poor mill profitability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/>
              <a:t>Contractual challenges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572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1D0C4F-4FFB-F55D-0CC0-E41653EDA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84" y="1274116"/>
            <a:ext cx="8281416" cy="46817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693F48-511D-8808-EC10-4CA9A8531A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292" y="330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Importations </a:t>
            </a:r>
            <a:r>
              <a:rPr lang="en-GB" sz="4000" dirty="0" err="1"/>
              <a:t>américaines</a:t>
            </a:r>
            <a:br>
              <a:rPr lang="en-GB" sz="4000" dirty="0"/>
            </a:br>
            <a:r>
              <a:rPr lang="en-GB" sz="4000" baseline="0" dirty="0"/>
              <a:t> des textiles de </a:t>
            </a:r>
            <a:r>
              <a:rPr lang="en-GB" sz="4000" baseline="0" dirty="0" err="1"/>
              <a:t>coton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0692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E30826-4FA4-E344-4C33-F5C8C98C6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88136"/>
            <a:ext cx="8454324" cy="46817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46FEE8-E1A2-644F-6165-ACE0FC74A08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4000" dirty="0"/>
              <a:t>US</a:t>
            </a:r>
            <a:r>
              <a:rPr lang="en-GB" sz="4000" baseline="0" dirty="0"/>
              <a:t> imports of cotton goods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367601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F385F-6138-51D4-F50A-21F16C24892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Tous</a:t>
            </a:r>
            <a:r>
              <a:rPr lang="en-US" sz="4000" baseline="0" dirty="0"/>
              <a:t> les </a:t>
            </a:r>
            <a:r>
              <a:rPr lang="en-US" sz="4000" baseline="0" dirty="0" err="1"/>
              <a:t>fournisseurs</a:t>
            </a:r>
            <a:r>
              <a:rPr lang="en-US" sz="4000" baseline="0" dirty="0"/>
              <a:t> </a:t>
            </a:r>
            <a:r>
              <a:rPr lang="en-US" sz="4000" baseline="0" dirty="0" err="1"/>
              <a:t>affectés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8956CD-D851-F56E-58B3-A4A5DF38A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92" y="1255362"/>
            <a:ext cx="8281416" cy="469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8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3BF37-8E95-D95E-6F82-193BAB481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92" y="883404"/>
            <a:ext cx="8281416" cy="50662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3118EF-A404-400B-B42A-C606B904AD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108" y="311904"/>
            <a:ext cx="8229600" cy="1143000"/>
          </a:xfrm>
        </p:spPr>
        <p:txBody>
          <a:bodyPr/>
          <a:lstStyle/>
          <a:p>
            <a:r>
              <a:rPr lang="en-GB" sz="4000" dirty="0"/>
              <a:t>All suppliers are affected</a:t>
            </a:r>
          </a:p>
        </p:txBody>
      </p:sp>
    </p:spTree>
    <p:extLst>
      <p:ext uri="{BB962C8B-B14F-4D97-AF65-F5344CB8AC3E}">
        <p14:creationId xmlns:p14="http://schemas.microsoft.com/office/powerpoint/2010/main" val="859427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7EFA1-2725-C71B-6494-E1D0D537E3D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Anomalies </a:t>
            </a:r>
            <a:r>
              <a:rPr lang="en-GB" dirty="0" err="1"/>
              <a:t>climatiques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0951C7-435C-E3CE-9C9C-AE6B8757B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8" y="1354706"/>
            <a:ext cx="4752000" cy="2783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6 things to know about the historic flooding in Pakistan | AccuWeather">
            <a:extLst>
              <a:ext uri="{FF2B5EF4-FFF2-40B4-BE49-F238E27FC236}">
                <a16:creationId xmlns:a16="http://schemas.microsoft.com/office/drawing/2014/main" id="{18B3EA6F-913C-F43B-ABEF-5C66CD6AD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66" y="3645759"/>
            <a:ext cx="4751602" cy="3144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829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67FB-7848-7557-A619-3C4B8ED3F8E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Climatic anomalies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05436A-B236-B767-3129-7D62B9057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8" y="1354706"/>
            <a:ext cx="4752000" cy="2783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6 things to know about the historic flooding in Pakistan | AccuWeather">
            <a:extLst>
              <a:ext uri="{FF2B5EF4-FFF2-40B4-BE49-F238E27FC236}">
                <a16:creationId xmlns:a16="http://schemas.microsoft.com/office/drawing/2014/main" id="{3F14D312-9E1B-0475-1DBA-DC4977BF4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873" y="3439014"/>
            <a:ext cx="4751602" cy="3144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9685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61FD-658B-036D-C90D-1B4F356960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372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La</a:t>
            </a:r>
            <a:r>
              <a:rPr lang="en-US" sz="4000" baseline="0" dirty="0"/>
              <a:t> production </a:t>
            </a:r>
            <a:r>
              <a:rPr lang="en-US" sz="4000" baseline="0" dirty="0" err="1"/>
              <a:t>cotonnière</a:t>
            </a:r>
            <a:br>
              <a:rPr lang="en-US" sz="4000" baseline="0" dirty="0"/>
            </a:br>
            <a:r>
              <a:rPr lang="en-US" sz="4000" dirty="0"/>
              <a:t>Les trois </a:t>
            </a:r>
            <a:r>
              <a:rPr lang="en-US" sz="4000" dirty="0" err="1"/>
              <a:t>exportateurs</a:t>
            </a:r>
            <a:r>
              <a:rPr lang="en-US" sz="4000" dirty="0"/>
              <a:t> </a:t>
            </a:r>
            <a:r>
              <a:rPr lang="en-US" sz="4000" dirty="0" err="1"/>
              <a:t>principaux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E2337-C751-27EE-E2B3-1758B9740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363850"/>
            <a:ext cx="8290560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2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774701-C6AD-C76C-1BE9-46CE4D5F9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084326"/>
            <a:ext cx="8290560" cy="46893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7DAA46-0A56-616D-A610-2A39065F44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7680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dirty="0"/>
              <a:t>Cotton production</a:t>
            </a:r>
            <a:br>
              <a:rPr lang="en-GB" sz="4000" dirty="0"/>
            </a:br>
            <a:r>
              <a:rPr lang="en-GB" sz="4000" dirty="0"/>
              <a:t>top three exporters</a:t>
            </a:r>
          </a:p>
        </p:txBody>
      </p:sp>
    </p:spTree>
    <p:extLst>
      <p:ext uri="{BB962C8B-B14F-4D97-AF65-F5344CB8AC3E}">
        <p14:creationId xmlns:p14="http://schemas.microsoft.com/office/powerpoint/2010/main" val="1631508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E0481-5F52-3D54-8789-F3DE3B971F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642820"/>
          </a:xfrm>
        </p:spPr>
        <p:txBody>
          <a:bodyPr>
            <a:normAutofit/>
          </a:bodyPr>
          <a:lstStyle/>
          <a:p>
            <a:r>
              <a:rPr lang="en-GB" sz="4000" dirty="0"/>
              <a:t>Exportations de</a:t>
            </a:r>
            <a:r>
              <a:rPr lang="en-GB" sz="4000" baseline="0" dirty="0"/>
              <a:t> </a:t>
            </a:r>
            <a:r>
              <a:rPr lang="en-GB" sz="4000" baseline="0" dirty="0" err="1"/>
              <a:t>coton</a:t>
            </a:r>
            <a:br>
              <a:rPr lang="en-GB" sz="4000" baseline="0" dirty="0"/>
            </a:br>
            <a:r>
              <a:rPr lang="en-GB" sz="4000" dirty="0" err="1"/>
              <a:t>L’hémisphère</a:t>
            </a:r>
            <a:r>
              <a:rPr lang="en-GB" sz="4000" baseline="0" dirty="0"/>
              <a:t> </a:t>
            </a:r>
            <a:r>
              <a:rPr lang="en-GB" sz="4000" baseline="0" dirty="0" err="1"/>
              <a:t>sud</a:t>
            </a:r>
            <a:r>
              <a:rPr lang="en-GB" sz="4000" baseline="0" dirty="0"/>
              <a:t> </a:t>
            </a:r>
            <a:r>
              <a:rPr lang="en-GB" sz="4000" baseline="0" dirty="0" err="1"/>
              <a:t>en</a:t>
            </a:r>
            <a:r>
              <a:rPr lang="en-GB" sz="4000" baseline="0" dirty="0"/>
              <a:t> </a:t>
            </a:r>
            <a:r>
              <a:rPr lang="en-GB" sz="4000" baseline="0" dirty="0" err="1"/>
              <a:t>essor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73878-C755-0921-FB0C-F0780E305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92" y="1456840"/>
            <a:ext cx="8281416" cy="441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1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GB" sz="3600">
                <a:latin typeface="Franklin Gothic Heavy" panose="020B0903020102020204" pitchFamily="34" charset="0"/>
              </a:rPr>
            </a:br>
            <a:br>
              <a:rPr lang="en-GB" sz="3600">
                <a:latin typeface="Franklin Gothic Heavy" panose="020B0903020102020204" pitchFamily="34" charset="0"/>
              </a:rPr>
            </a:br>
            <a:r>
              <a:rPr lang="en-GB" sz="3600">
                <a:latin typeface="Franklin Gothic Heavy" panose="020B0903020102020204" pitchFamily="34" charset="0"/>
              </a:rPr>
              <a:t>Monte Carlo, October 2023</a:t>
            </a:r>
            <a:br>
              <a:rPr lang="en-GB" sz="3600">
                <a:latin typeface="Franklin Gothic Heavy" panose="020B0903020102020204" pitchFamily="34" charset="0"/>
              </a:rPr>
            </a:br>
            <a:br>
              <a:rPr lang="en-GB" sz="3600">
                <a:latin typeface="Franklin Gothic Heavy" panose="020B0903020102020204" pitchFamily="34" charset="0"/>
              </a:rPr>
            </a:br>
            <a:r>
              <a:rPr lang="en-GB" sz="3600">
                <a:latin typeface="Franklin Gothic Heavy" panose="020B0903020102020204" pitchFamily="34" charset="0"/>
              </a:rPr>
              <a:t>The world cotton market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600">
                <a:latin typeface="Franklin Gothic Heavy" panose="020B0903020102020204" pitchFamily="34" charset="0"/>
              </a:rPr>
              <a:t>Michael Edwards</a:t>
            </a:r>
            <a:br>
              <a:rPr lang="en-GB" sz="3600">
                <a:latin typeface="Franklin Gothic Heavy" panose="020B0903020102020204" pitchFamily="34" charset="0"/>
              </a:rPr>
            </a:br>
            <a:r>
              <a:rPr lang="en-GB" sz="3600">
                <a:latin typeface="Franklin Gothic Heavy" panose="020B0903020102020204" pitchFamily="34" charset="0"/>
              </a:rPr>
              <a:t>Cotton Outlook</a:t>
            </a: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3185217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C5A0B-81A9-A4E2-D2C5-E369596B62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35153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dirty="0"/>
              <a:t>Cotton exports</a:t>
            </a:r>
            <a:br>
              <a:rPr lang="en-GB" sz="4000" dirty="0"/>
            </a:br>
            <a:r>
              <a:rPr lang="en-GB" sz="4000" dirty="0"/>
              <a:t>Southern</a:t>
            </a:r>
            <a:r>
              <a:rPr lang="en-GB" sz="4000" baseline="0" dirty="0"/>
              <a:t> Hemisphere on the rise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25D3A-BF7A-F0B6-AE60-BFDBCD3FE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85" y="1278153"/>
            <a:ext cx="8787539" cy="449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05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BA726-EEDF-719E-3AA3-9D1DE257EA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542610"/>
            <a:ext cx="8229600" cy="875027"/>
          </a:xfrm>
        </p:spPr>
        <p:txBody>
          <a:bodyPr>
            <a:normAutofit/>
          </a:bodyPr>
          <a:lstStyle/>
          <a:p>
            <a:r>
              <a:rPr lang="en-GB" sz="4000" dirty="0"/>
              <a:t>Composition</a:t>
            </a:r>
            <a:r>
              <a:rPr lang="en-GB" sz="4000" baseline="0" dirty="0"/>
              <a:t> de </a:t>
            </a:r>
            <a:r>
              <a:rPr lang="en-GB" sz="4000" baseline="0" dirty="0" err="1"/>
              <a:t>l’Indice</a:t>
            </a:r>
            <a:r>
              <a:rPr lang="en-GB" sz="4000" baseline="0" dirty="0"/>
              <a:t> A</a:t>
            </a:r>
            <a:endParaRPr lang="en-GB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AD7A3-84F0-9309-5C8E-4C9E482EC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52" y="2931247"/>
            <a:ext cx="8296994" cy="2916894"/>
          </a:xfrm>
          <a:prstGeom prst="rect">
            <a:avLst/>
          </a:prstGeom>
        </p:spPr>
      </p:pic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A01AAA95-C179-6E23-86C7-2B6C802C1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19" y="825572"/>
            <a:ext cx="5465761" cy="252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5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8AC7-C20D-CDB2-9636-1C7772E5EA5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A</a:t>
            </a:r>
            <a:r>
              <a:rPr lang="en-GB" sz="4000" baseline="0" dirty="0"/>
              <a:t> Index c</a:t>
            </a:r>
            <a:r>
              <a:rPr lang="en-GB" sz="4000" dirty="0"/>
              <a:t>omposition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53885B-75D3-DAE0-7719-5DFB7296C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52" y="2931247"/>
            <a:ext cx="8296994" cy="2916894"/>
          </a:xfrm>
          <a:prstGeom prst="rect">
            <a:avLst/>
          </a:prstGeom>
        </p:spPr>
      </p:pic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4B1B68CD-9C15-5047-DDCA-97F44E891C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19" y="846138"/>
            <a:ext cx="5465761" cy="252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72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5FCC8-5578-A060-58CC-C1080BCFBF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292" y="0"/>
            <a:ext cx="8229600" cy="1461172"/>
          </a:xfrm>
        </p:spPr>
        <p:txBody>
          <a:bodyPr>
            <a:normAutofit/>
          </a:bodyPr>
          <a:lstStyle/>
          <a:p>
            <a:r>
              <a:rPr lang="en-GB" sz="4000" dirty="0"/>
              <a:t>Les bases sous pression</a:t>
            </a:r>
            <a:br>
              <a:rPr lang="en-GB" sz="4000" dirty="0"/>
            </a:br>
            <a:r>
              <a:rPr lang="en-GB" sz="4000" dirty="0"/>
              <a:t> </a:t>
            </a:r>
            <a:r>
              <a:rPr lang="en-GB" sz="4000" dirty="0" err="1"/>
              <a:t>Indice</a:t>
            </a:r>
            <a:r>
              <a:rPr lang="en-GB" sz="4000" baseline="0" dirty="0"/>
              <a:t> A vs. New York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2B2A6B-4721-203D-76A2-92ADA98D3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92" y="1456840"/>
            <a:ext cx="8281416" cy="431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5FCC8-5578-A060-58CC-C1080BCFBFE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Basis</a:t>
            </a:r>
            <a:r>
              <a:rPr lang="en-GB" sz="4000" baseline="0" dirty="0"/>
              <a:t> under pressure</a:t>
            </a:r>
            <a:br>
              <a:rPr lang="en-GB" sz="4000" baseline="0" dirty="0"/>
            </a:br>
            <a:r>
              <a:rPr lang="en-GB" sz="4000" baseline="0" dirty="0"/>
              <a:t>A</a:t>
            </a:r>
            <a:r>
              <a:rPr lang="en-GB" sz="4000" dirty="0"/>
              <a:t> Index vs. New York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6923E5-F19A-24CB-A87E-7D63EBA3A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92" y="1456840"/>
            <a:ext cx="8281416" cy="431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23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3714A-A232-259C-0481-587F24FDDFD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4000" dirty="0"/>
              <a:t>Les </a:t>
            </a:r>
            <a:r>
              <a:rPr lang="en-GB" sz="4000" dirty="0" err="1"/>
              <a:t>taux</a:t>
            </a:r>
            <a:r>
              <a:rPr lang="en-GB" sz="4000" dirty="0"/>
              <a:t> de</a:t>
            </a:r>
            <a:r>
              <a:rPr lang="en-GB" sz="4000" baseline="0" dirty="0"/>
              <a:t> fret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39529-7B49-0275-B6AC-5FF245845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92" y="1088136"/>
            <a:ext cx="8281416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3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39D2F0-7E04-5F5B-5A3D-76284D87C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92" y="1088136"/>
            <a:ext cx="8281416" cy="46817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223378-8EB3-1960-F216-DF5AE8F3C00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4000" dirty="0"/>
              <a:t>Freight</a:t>
            </a:r>
            <a:r>
              <a:rPr lang="en-GB" sz="4000" baseline="0" dirty="0"/>
              <a:t> rates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249936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26986-3F51-B7B9-17E7-A80ECCF531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4116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/>
              <a:t>Un </a:t>
            </a:r>
            <a:r>
              <a:rPr lang="en-GB" sz="4000" dirty="0" err="1"/>
              <a:t>changement</a:t>
            </a:r>
            <a:r>
              <a:rPr lang="en-GB" sz="4000" dirty="0"/>
              <a:t> </a:t>
            </a:r>
            <a:r>
              <a:rPr lang="en-GB" sz="4000" dirty="0" err="1"/>
              <a:t>structurel</a:t>
            </a:r>
            <a:r>
              <a:rPr lang="en-GB" sz="4000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A31C0-0263-8587-B77B-3B8B73FE0CB7}"/>
              </a:ext>
            </a:extLst>
          </p:cNvPr>
          <p:cNvSpPr txBox="1"/>
          <p:nvPr/>
        </p:nvSpPr>
        <p:spPr>
          <a:xfrm>
            <a:off x="0" y="2045776"/>
            <a:ext cx="8823121" cy="24994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3600" dirty="0"/>
              <a:t>Texas – un </a:t>
            </a:r>
            <a:r>
              <a:rPr lang="en-GB" sz="3600" dirty="0" err="1"/>
              <a:t>facteur</a:t>
            </a:r>
            <a:r>
              <a:rPr lang="en-GB" sz="3600" dirty="0"/>
              <a:t> permanent </a:t>
            </a:r>
            <a:r>
              <a:rPr lang="en-GB" sz="3600" dirty="0" err="1"/>
              <a:t>d’instabilité</a:t>
            </a:r>
            <a:endParaRPr lang="en-GB" sz="3600" dirty="0"/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3600" dirty="0" err="1"/>
              <a:t>Australie</a:t>
            </a:r>
            <a:r>
              <a:rPr lang="en-GB" sz="3600" dirty="0"/>
              <a:t> – retour de la </a:t>
            </a:r>
            <a:r>
              <a:rPr lang="en-GB" sz="3600" dirty="0" err="1"/>
              <a:t>sècheresse</a:t>
            </a:r>
            <a:r>
              <a:rPr lang="en-GB" sz="3600" dirty="0"/>
              <a:t>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3600" dirty="0" err="1"/>
              <a:t>Brésil</a:t>
            </a:r>
            <a:r>
              <a:rPr lang="en-GB" sz="3600" dirty="0"/>
              <a:t> – la nouvelle </a:t>
            </a:r>
            <a:r>
              <a:rPr lang="en-GB" sz="3600" dirty="0" err="1"/>
              <a:t>frontière</a:t>
            </a:r>
            <a:r>
              <a:rPr lang="en-GB" sz="3600" dirty="0"/>
              <a:t> </a:t>
            </a:r>
            <a:r>
              <a:rPr lang="en-GB" sz="3600" dirty="0" err="1"/>
              <a:t>cotonnière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514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99D8-C7BD-CF70-B043-DBD5AF2E0FB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4000" dirty="0"/>
              <a:t>A structural change?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D1BD6A-6F17-EE37-5BF8-6A4B93796F89}"/>
              </a:ext>
            </a:extLst>
          </p:cNvPr>
          <p:cNvSpPr txBox="1"/>
          <p:nvPr/>
        </p:nvSpPr>
        <p:spPr>
          <a:xfrm>
            <a:off x="1417867" y="2123268"/>
            <a:ext cx="630826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/>
              <a:t>Texas – permanent instability?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/>
              <a:t>Australia – return to drought?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/>
              <a:t>Brazil – the new cotton frontier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669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201D-B37E-8379-F34A-882BB3D405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402287"/>
            <a:ext cx="8229600" cy="881390"/>
          </a:xfrm>
        </p:spPr>
        <p:txBody>
          <a:bodyPr/>
          <a:lstStyle/>
          <a:p>
            <a:r>
              <a:rPr lang="en-GB" sz="4000" dirty="0"/>
              <a:t>Les </a:t>
            </a:r>
            <a:r>
              <a:rPr lang="en-GB" sz="4000" dirty="0" err="1"/>
              <a:t>rendements</a:t>
            </a:r>
            <a:r>
              <a:rPr lang="en-GB" sz="4000" dirty="0"/>
              <a:t> au </a:t>
            </a:r>
            <a:r>
              <a:rPr lang="en-GB" sz="4000" dirty="0" err="1"/>
              <a:t>Brésil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D179E3-39AC-BF0A-D8FD-5A3ACBEB4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18" y="1156398"/>
            <a:ext cx="8094882" cy="4820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42E719-A8CD-E309-2431-F6B1E5BF73A1}"/>
              </a:ext>
            </a:extLst>
          </p:cNvPr>
          <p:cNvSpPr txBox="1"/>
          <p:nvPr/>
        </p:nvSpPr>
        <p:spPr>
          <a:xfrm>
            <a:off x="7532176" y="1022067"/>
            <a:ext cx="1611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Franklin Gothic Medium" panose="020B0603020102020204" pitchFamily="34" charset="0"/>
              </a:rPr>
              <a:t>1.892 kilos</a:t>
            </a:r>
          </a:p>
          <a:p>
            <a:r>
              <a:rPr lang="en-GB" sz="1400">
                <a:latin typeface="Franklin Gothic Medium" panose="020B0603020102020204" pitchFamily="34" charset="0"/>
              </a:rPr>
              <a:t>Fibre/hectare</a:t>
            </a:r>
          </a:p>
        </p:txBody>
      </p:sp>
    </p:spTree>
    <p:extLst>
      <p:ext uri="{BB962C8B-B14F-4D97-AF65-F5344CB8AC3E}">
        <p14:creationId xmlns:p14="http://schemas.microsoft.com/office/powerpoint/2010/main" val="184905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2FC3A-4B1B-CB64-2E85-22FF62521BB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Le</a:t>
            </a:r>
            <a:r>
              <a:rPr lang="en-GB" baseline="0" dirty="0"/>
              <a:t> </a:t>
            </a:r>
            <a:r>
              <a:rPr lang="en-GB" baseline="0" dirty="0" err="1"/>
              <a:t>marché</a:t>
            </a:r>
            <a:r>
              <a:rPr lang="en-GB" baseline="0" dirty="0"/>
              <a:t> </a:t>
            </a:r>
            <a:r>
              <a:rPr lang="en-GB" baseline="0" dirty="0" err="1"/>
              <a:t>mondial</a:t>
            </a:r>
            <a:r>
              <a:rPr lang="en-GB" baseline="0" dirty="0"/>
              <a:t> du </a:t>
            </a:r>
            <a:r>
              <a:rPr lang="en-GB" baseline="0" dirty="0" err="1"/>
              <a:t>coton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27461-13C8-1D61-797C-15C2706A8682}"/>
              </a:ext>
            </a:extLst>
          </p:cNvPr>
          <p:cNvSpPr txBox="1"/>
          <p:nvPr/>
        </p:nvSpPr>
        <p:spPr>
          <a:xfrm>
            <a:off x="457200" y="1647986"/>
            <a:ext cx="869052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Une nouvelle phase du </a:t>
            </a:r>
            <a:r>
              <a:rPr lang="en-GB" sz="3600" dirty="0" err="1"/>
              <a:t>marché</a:t>
            </a:r>
            <a:r>
              <a:rPr lang="en-GB" sz="3600" dirty="0"/>
              <a:t> –</a:t>
            </a:r>
          </a:p>
          <a:p>
            <a:r>
              <a:rPr lang="en-GB" sz="3600" dirty="0"/>
              <a:t>   les </a:t>
            </a:r>
            <a:r>
              <a:rPr lang="en-GB" sz="3600" dirty="0" err="1"/>
              <a:t>cours</a:t>
            </a:r>
            <a:r>
              <a:rPr lang="en-GB" sz="3600" dirty="0"/>
              <a:t> </a:t>
            </a:r>
            <a:r>
              <a:rPr lang="en-GB" sz="3600" dirty="0" err="1"/>
              <a:t>depuis</a:t>
            </a:r>
            <a:r>
              <a:rPr lang="en-GB" sz="3600" dirty="0"/>
              <a:t> Deauville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err="1"/>
              <a:t>Changements</a:t>
            </a:r>
            <a:r>
              <a:rPr lang="en-GB" sz="3600" dirty="0"/>
              <a:t> </a:t>
            </a:r>
            <a:r>
              <a:rPr lang="en-GB" sz="3600" dirty="0" err="1"/>
              <a:t>structurels</a:t>
            </a:r>
            <a:r>
              <a:rPr lang="en-GB" sz="3600" dirty="0"/>
              <a:t> de </a:t>
            </a:r>
            <a:r>
              <a:rPr lang="en-GB" sz="3600" dirty="0" err="1"/>
              <a:t>l’offre</a:t>
            </a:r>
            <a:r>
              <a:rPr lang="en-GB" sz="3600" dirty="0"/>
              <a:t> </a:t>
            </a:r>
          </a:p>
          <a:p>
            <a:r>
              <a:rPr lang="en-GB" sz="3600" dirty="0"/>
              <a:t>   dans le </a:t>
            </a:r>
            <a:r>
              <a:rPr lang="en-GB" sz="3600" dirty="0" err="1"/>
              <a:t>marché</a:t>
            </a:r>
            <a:r>
              <a:rPr lang="en-GB" sz="3600" dirty="0"/>
              <a:t> international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La concurrence de </a:t>
            </a:r>
            <a:r>
              <a:rPr lang="en-GB" sz="3600" dirty="0" err="1"/>
              <a:t>l’Afrique</a:t>
            </a:r>
            <a:r>
              <a:rPr lang="en-GB" sz="3600" dirty="0"/>
              <a:t> au Bangladesh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La </a:t>
            </a:r>
            <a:r>
              <a:rPr lang="en-GB" sz="3600" dirty="0" err="1"/>
              <a:t>demande</a:t>
            </a:r>
            <a:r>
              <a:rPr lang="en-GB" sz="3600" dirty="0"/>
              <a:t> </a:t>
            </a:r>
            <a:r>
              <a:rPr lang="en-GB" sz="3600" dirty="0" err="1"/>
              <a:t>chinoise</a:t>
            </a:r>
            <a:r>
              <a:rPr lang="en-GB" sz="3600" dirty="0"/>
              <a:t> au rendezvous?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19736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7DB22-C663-1475-3252-3BDE2CC457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869" y="0"/>
            <a:ext cx="8229600" cy="1143000"/>
          </a:xfrm>
        </p:spPr>
        <p:txBody>
          <a:bodyPr/>
          <a:lstStyle/>
          <a:p>
            <a:r>
              <a:rPr lang="en-GB" sz="4000" dirty="0"/>
              <a:t>Brazilian yields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00E349-8120-1D7B-5DAF-E93592CA2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80" y="867905"/>
            <a:ext cx="8542989" cy="50524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352C2F-105F-1E69-395D-D06242A29BEE}"/>
              </a:ext>
            </a:extLst>
          </p:cNvPr>
          <p:cNvSpPr txBox="1"/>
          <p:nvPr/>
        </p:nvSpPr>
        <p:spPr>
          <a:xfrm>
            <a:off x="7359350" y="819834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latin typeface="Franklin Gothic Medium" panose="020B0603020102020204" pitchFamily="34" charset="0"/>
              </a:rPr>
              <a:t>1,892 kilos</a:t>
            </a:r>
          </a:p>
          <a:p>
            <a:r>
              <a:rPr lang="en-GB" sz="1400">
                <a:latin typeface="Franklin Gothic Medium" panose="020B0603020102020204" pitchFamily="34" charset="0"/>
              </a:rPr>
              <a:t>Lint per hectare</a:t>
            </a:r>
          </a:p>
        </p:txBody>
      </p:sp>
    </p:spTree>
    <p:extLst>
      <p:ext uri="{BB962C8B-B14F-4D97-AF65-F5344CB8AC3E}">
        <p14:creationId xmlns:p14="http://schemas.microsoft.com/office/powerpoint/2010/main" val="3767766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A838B-ED9B-FF47-7DE0-5253BE9E48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8230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dirty="0"/>
              <a:t>Le</a:t>
            </a:r>
            <a:r>
              <a:rPr lang="en-GB" sz="4000" baseline="0" dirty="0"/>
              <a:t> Mato Grosso </a:t>
            </a:r>
            <a:br>
              <a:rPr lang="en-GB" sz="4000" baseline="0" dirty="0"/>
            </a:br>
            <a:r>
              <a:rPr lang="en-GB" sz="4000" baseline="0" dirty="0"/>
              <a:t> le </a:t>
            </a:r>
            <a:r>
              <a:rPr lang="en-GB" sz="4000" baseline="0" dirty="0" err="1"/>
              <a:t>potentiel</a:t>
            </a:r>
            <a:r>
              <a:rPr lang="en-GB" sz="4000" dirty="0"/>
              <a:t> de</a:t>
            </a:r>
            <a:r>
              <a:rPr lang="en-GB" sz="4000" baseline="0" dirty="0"/>
              <a:t> </a:t>
            </a:r>
            <a:r>
              <a:rPr lang="en-GB" sz="4000" baseline="0" dirty="0" err="1"/>
              <a:t>croissance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159079-47C7-FD0E-B5DF-44D3BE1EA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143000"/>
            <a:ext cx="8290560" cy="463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4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56C136-0560-1F75-A989-38D50EC2C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083564"/>
            <a:ext cx="8290560" cy="46908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DDC9A3-93A1-3DCB-1188-606EE77DD75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4000"/>
              <a:t>Mato Grosso – potential</a:t>
            </a:r>
            <a:r>
              <a:rPr lang="en-GB" sz="4000" baseline="0"/>
              <a:t> for growth</a:t>
            </a:r>
            <a:endParaRPr lang="en-GB" sz="4000"/>
          </a:p>
        </p:txBody>
      </p:sp>
    </p:spTree>
    <p:extLst>
      <p:ext uri="{BB962C8B-B14F-4D97-AF65-F5344CB8AC3E}">
        <p14:creationId xmlns:p14="http://schemas.microsoft.com/office/powerpoint/2010/main" val="629157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71395-6911-D8A3-58C3-65826CAA65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022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Les </a:t>
            </a:r>
            <a:r>
              <a:rPr lang="en-GB" sz="4000" dirty="0" err="1"/>
              <a:t>concurrents</a:t>
            </a:r>
            <a:r>
              <a:rPr lang="en-GB" sz="4000" dirty="0"/>
              <a:t> de</a:t>
            </a:r>
            <a:r>
              <a:rPr lang="en-GB" sz="4000" baseline="0" dirty="0"/>
              <a:t> </a:t>
            </a:r>
            <a:r>
              <a:rPr lang="en-GB" sz="4000" baseline="0" dirty="0" err="1"/>
              <a:t>l’Afrique</a:t>
            </a:r>
            <a:br>
              <a:rPr lang="en-GB" sz="4000" baseline="0" dirty="0"/>
            </a:br>
            <a:r>
              <a:rPr lang="en-GB" sz="4000" baseline="0" dirty="0"/>
              <a:t> au Bangladesh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867862-BD41-C4C4-F6E2-9343115C2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92" y="1087374"/>
            <a:ext cx="8281416" cy="468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3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8511-4304-3F5E-8E66-B42AF404949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4000" dirty="0"/>
              <a:t>Africa’s competitors</a:t>
            </a:r>
            <a:r>
              <a:rPr lang="en-GB" sz="4000" baseline="0" dirty="0"/>
              <a:t> in Bangladesh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BA00BF-4701-AE3D-142A-EF5420D7C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92" y="1087373"/>
            <a:ext cx="8281416" cy="483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75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381E6-1411-4EB2-D343-6B37C36AE9C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4000" dirty="0"/>
              <a:t>Les</a:t>
            </a:r>
            <a:r>
              <a:rPr lang="en-GB" sz="4000" baseline="0" dirty="0"/>
              <a:t> exportations indiennes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92B538-4B2B-4002-1C4B-B4F6B4232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" y="1083564"/>
            <a:ext cx="8290560" cy="480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3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69896-AA76-D43E-3617-FA7F9492A9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6720" y="0"/>
            <a:ext cx="8229600" cy="1143000"/>
          </a:xfrm>
        </p:spPr>
        <p:txBody>
          <a:bodyPr/>
          <a:lstStyle/>
          <a:p>
            <a:r>
              <a:rPr lang="en-GB" sz="4000" dirty="0"/>
              <a:t>Indian exports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1FFE1-25E0-38D8-7E2C-99ACA5F9C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867905"/>
            <a:ext cx="8593294" cy="50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27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19AAB3-F94E-7612-403C-314383578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" y="1088136"/>
            <a:ext cx="8282940" cy="46817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C95FC0-F3DC-EDE6-13DF-2D0EFA95201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L’Inde</a:t>
            </a:r>
            <a:r>
              <a:rPr lang="en-GB" sz="4000" dirty="0"/>
              <a:t>:</a:t>
            </a:r>
            <a:r>
              <a:rPr lang="en-GB" sz="4000" baseline="0" dirty="0"/>
              <a:t> prix minimum du </a:t>
            </a:r>
            <a:r>
              <a:rPr lang="en-GB" sz="4000" baseline="0" dirty="0" err="1"/>
              <a:t>coton</a:t>
            </a:r>
            <a:r>
              <a:rPr lang="en-GB" sz="4000" baseline="0" dirty="0"/>
              <a:t>-graine</a:t>
            </a:r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6A938-2D6C-E473-90BF-B881CD8EACB0}"/>
              </a:ext>
            </a:extLst>
          </p:cNvPr>
          <p:cNvSpPr txBox="1"/>
          <p:nvPr/>
        </p:nvSpPr>
        <p:spPr>
          <a:xfrm>
            <a:off x="2386739" y="1584805"/>
            <a:ext cx="2776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Franklin Gothic Medium" panose="020B0603020102020204" pitchFamily="34" charset="0"/>
              </a:rPr>
              <a:t>Plus 74% </a:t>
            </a:r>
            <a:r>
              <a:rPr lang="en-GB" err="1">
                <a:latin typeface="Franklin Gothic Medium" panose="020B0603020102020204" pitchFamily="34" charset="0"/>
              </a:rPr>
              <a:t>depuis</a:t>
            </a:r>
            <a:r>
              <a:rPr lang="en-GB">
                <a:latin typeface="Franklin Gothic Medium" panose="020B0603020102020204" pitchFamily="34" charset="0"/>
              </a:rPr>
              <a:t> 2014/15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54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6A9950-0E73-2F7F-BA50-03B127F90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" y="1439828"/>
            <a:ext cx="8282940" cy="44384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F8163-D07A-B583-518F-E41A0254B1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1499" y="3774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/>
              <a:t>India:</a:t>
            </a:r>
            <a:r>
              <a:rPr lang="en-GB" sz="4000" baseline="0"/>
              <a:t> Minimum Support Price</a:t>
            </a:r>
            <a:br>
              <a:rPr lang="en-GB" sz="4000" baseline="0"/>
            </a:br>
            <a:r>
              <a:rPr lang="en-GB" sz="4000" baseline="0"/>
              <a:t>for seed cotton</a:t>
            </a:r>
            <a:endParaRPr lang="en-GB" sz="4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35B75-E8A0-BEEB-16F3-7BE2DD25C890}"/>
              </a:ext>
            </a:extLst>
          </p:cNvPr>
          <p:cNvSpPr txBox="1"/>
          <p:nvPr/>
        </p:nvSpPr>
        <p:spPr>
          <a:xfrm>
            <a:off x="2340244" y="1952786"/>
            <a:ext cx="3062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latin typeface="Franklin Gothic Medium" panose="020B0603020102020204" pitchFamily="34" charset="0"/>
              </a:rPr>
              <a:t>74% increase since 2014/15</a:t>
            </a:r>
          </a:p>
        </p:txBody>
      </p:sp>
    </p:spTree>
    <p:extLst>
      <p:ext uri="{BB962C8B-B14F-4D97-AF65-F5344CB8AC3E}">
        <p14:creationId xmlns:p14="http://schemas.microsoft.com/office/powerpoint/2010/main" val="13639623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379F2-2C3D-F19F-08E2-2D63852E5E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472339"/>
          </a:xfrm>
        </p:spPr>
        <p:txBody>
          <a:bodyPr/>
          <a:lstStyle/>
          <a:p>
            <a:r>
              <a:rPr lang="en-GB" sz="4000" dirty="0" err="1"/>
              <a:t>L’Inde</a:t>
            </a:r>
            <a:r>
              <a:rPr lang="en-GB" sz="4000" dirty="0"/>
              <a:t>: le potential de </a:t>
            </a:r>
            <a:r>
              <a:rPr lang="en-GB" sz="4000" dirty="0" err="1"/>
              <a:t>croissance</a:t>
            </a:r>
            <a:r>
              <a:rPr lang="en-GB" sz="4000" baseline="0" dirty="0"/>
              <a:t> 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AC9C6-1BA3-FED0-1433-BC8632FE0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083564"/>
            <a:ext cx="8290560" cy="469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2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ECCC-4BD9-E382-AD83-9497057317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485654"/>
            <a:ext cx="8229600" cy="1143000"/>
          </a:xfrm>
        </p:spPr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world cotton market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44B128-EDC1-D6C4-8EC4-325E7B32713E}"/>
              </a:ext>
            </a:extLst>
          </p:cNvPr>
          <p:cNvSpPr txBox="1"/>
          <p:nvPr/>
        </p:nvSpPr>
        <p:spPr>
          <a:xfrm>
            <a:off x="1069383" y="1859339"/>
            <a:ext cx="719196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/>
              <a:t>A new phase in the market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/>
              <a:t>Structural changes in the </a:t>
            </a:r>
          </a:p>
          <a:p>
            <a:r>
              <a:rPr lang="en-GB" sz="3600"/>
              <a:t>      international supply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/>
              <a:t>Africa’s competitors in Bangladesh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/>
              <a:t>Demand from China in the offing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/>
              <a:t>Conclusions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6905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9F68B-4A8E-5037-D7D2-52E677C4835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4000" dirty="0"/>
              <a:t>India’s growth</a:t>
            </a:r>
            <a:r>
              <a:rPr lang="en-GB" sz="4000" baseline="0" dirty="0"/>
              <a:t> </a:t>
            </a:r>
            <a:r>
              <a:rPr lang="en-GB" sz="4000" dirty="0"/>
              <a:t>potential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142425-85C2-51F5-D225-32F8997EA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083564"/>
            <a:ext cx="8290560" cy="469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695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F2E99-2375-4066-E321-2317B67BC3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5061" y="181649"/>
            <a:ext cx="8229600" cy="1143000"/>
          </a:xfrm>
        </p:spPr>
        <p:txBody>
          <a:bodyPr/>
          <a:lstStyle/>
          <a:p>
            <a:r>
              <a:rPr lang="en-GB" sz="4000" dirty="0"/>
              <a:t>Les importations chinoises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95787-F43C-6A03-7CCD-D3812A003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3" y="1177871"/>
            <a:ext cx="8787539" cy="474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8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30F3B0-40E4-49C9-F894-5359F86F7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3" y="1177871"/>
            <a:ext cx="8787539" cy="474697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73FE7E2-016A-4D14-35E3-1D8860DB3AA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4000" dirty="0"/>
              <a:t>Chinese imports</a:t>
            </a:r>
          </a:p>
        </p:txBody>
      </p:sp>
    </p:spTree>
    <p:extLst>
      <p:ext uri="{BB962C8B-B14F-4D97-AF65-F5344CB8AC3E}">
        <p14:creationId xmlns:p14="http://schemas.microsoft.com/office/powerpoint/2010/main" val="56279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51780-34E5-1857-3374-2946872242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435412"/>
            <a:ext cx="8229600" cy="1143000"/>
          </a:xfrm>
        </p:spPr>
        <p:txBody>
          <a:bodyPr/>
          <a:lstStyle/>
          <a:p>
            <a:r>
              <a:rPr lang="en-GB" sz="4000" dirty="0"/>
              <a:t>La Chine: </a:t>
            </a:r>
            <a:r>
              <a:rPr lang="en-GB" sz="4000" dirty="0" err="1"/>
              <a:t>faible</a:t>
            </a:r>
            <a:r>
              <a:rPr lang="en-GB" sz="4000" baseline="0" dirty="0"/>
              <a:t> reprise post-Covid</a:t>
            </a:r>
            <a:endParaRPr lang="en-GB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7F7598-DC17-DF4E-CE8D-C284A60B5B04}"/>
              </a:ext>
            </a:extLst>
          </p:cNvPr>
          <p:cNvSpPr txBox="1"/>
          <p:nvPr/>
        </p:nvSpPr>
        <p:spPr>
          <a:xfrm>
            <a:off x="1053885" y="2274838"/>
            <a:ext cx="688579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/>
              <a:t>Crise de </a:t>
            </a:r>
            <a:r>
              <a:rPr lang="en-GB" sz="3600" err="1"/>
              <a:t>l’immobilier</a:t>
            </a:r>
            <a:endParaRPr lang="en-GB" sz="3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err="1"/>
              <a:t>Chomage</a:t>
            </a:r>
            <a:r>
              <a:rPr lang="en-GB" sz="3600"/>
              <a:t> chez les </a:t>
            </a:r>
            <a:r>
              <a:rPr lang="en-GB" sz="3600" err="1"/>
              <a:t>jeunes</a:t>
            </a:r>
            <a:endParaRPr lang="en-GB" sz="3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err="1"/>
              <a:t>Consommation</a:t>
            </a:r>
            <a:r>
              <a:rPr lang="en-GB" sz="3600"/>
              <a:t> </a:t>
            </a:r>
            <a:r>
              <a:rPr lang="en-GB" sz="3600" err="1"/>
              <a:t>faible</a:t>
            </a:r>
            <a:endParaRPr lang="en-GB" sz="3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err="1"/>
              <a:t>Déflation</a:t>
            </a:r>
            <a:endParaRPr lang="en-GB" sz="3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/>
              <a:t>Commerce </a:t>
            </a:r>
            <a:r>
              <a:rPr lang="en-GB" sz="3600" err="1"/>
              <a:t>extérieur</a:t>
            </a:r>
            <a:r>
              <a:rPr lang="en-GB" sz="3600"/>
              <a:t> sous tension</a:t>
            </a:r>
          </a:p>
        </p:txBody>
      </p:sp>
    </p:spTree>
    <p:extLst>
      <p:ext uri="{BB962C8B-B14F-4D97-AF65-F5344CB8AC3E}">
        <p14:creationId xmlns:p14="http://schemas.microsoft.com/office/powerpoint/2010/main" val="254580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7B7E4-8489-E6D2-82F7-7A1A5FFC825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4000" dirty="0"/>
              <a:t>China: weak</a:t>
            </a:r>
            <a:r>
              <a:rPr lang="en-GB" sz="4000" baseline="0" dirty="0"/>
              <a:t> post-Covid recovery</a:t>
            </a:r>
            <a:endParaRPr lang="en-GB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13A32A-4F60-3C4A-7691-DA9672080287}"/>
              </a:ext>
            </a:extLst>
          </p:cNvPr>
          <p:cNvSpPr txBox="1"/>
          <p:nvPr/>
        </p:nvSpPr>
        <p:spPr>
          <a:xfrm>
            <a:off x="2257552" y="1983782"/>
            <a:ext cx="462889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/>
              <a:t>Real estate crisis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/>
              <a:t>Youth unemployment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/>
              <a:t>Weak 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/>
              <a:t>Deflation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/>
              <a:t>Trade tensions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1356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65214-F1DD-9A95-E42F-E46D641928E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Mais les prix du</a:t>
            </a:r>
            <a:r>
              <a:rPr lang="en-GB" sz="4000" baseline="0" dirty="0"/>
              <a:t> </a:t>
            </a:r>
            <a:r>
              <a:rPr lang="en-GB" sz="4000" baseline="0" dirty="0" err="1"/>
              <a:t>coton</a:t>
            </a:r>
            <a:r>
              <a:rPr lang="en-GB" sz="4000" dirty="0"/>
              <a:t> </a:t>
            </a:r>
            <a:r>
              <a:rPr lang="en-GB" sz="4000" dirty="0" err="1"/>
              <a:t>augmentent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ED985-94E0-FCFD-9DEC-971BCD366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2122"/>
            <a:ext cx="8282940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1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5D1D-EFA6-CE22-5A1D-7737136D5D5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4000" dirty="0"/>
              <a:t>But cotton prices are firm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6250E3-E404-B35B-EAF1-4CE1D5E46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1088136"/>
            <a:ext cx="8511230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224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623-CE9F-74D2-27CB-98D09577B5C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Chine: les actions de </a:t>
            </a:r>
            <a:r>
              <a:rPr lang="en-GB" sz="4000" dirty="0" err="1"/>
              <a:t>l’Etat</a:t>
            </a:r>
            <a:r>
              <a:rPr lang="en-GB" sz="4000" dirty="0"/>
              <a:t> </a:t>
            </a:r>
            <a:r>
              <a:rPr lang="en-GB" sz="4000" dirty="0" err="1"/>
              <a:t>en</a:t>
            </a:r>
            <a:r>
              <a:rPr lang="en-GB" sz="4000" dirty="0"/>
              <a:t> 2022/23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D5F5D9-E100-8F3D-BF03-B9664634A058}"/>
              </a:ext>
            </a:extLst>
          </p:cNvPr>
          <p:cNvSpPr txBox="1"/>
          <p:nvPr/>
        </p:nvSpPr>
        <p:spPr>
          <a:xfrm>
            <a:off x="790414" y="1417638"/>
            <a:ext cx="83535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3600" b="1" dirty="0"/>
              <a:t>La subvention en Xinjiang limitée </a:t>
            </a:r>
          </a:p>
          <a:p>
            <a:pPr lvl="0"/>
            <a:r>
              <a:rPr lang="fr-FR" sz="3600" b="1" dirty="0"/>
              <a:t>   à 5,1 millions de tonnes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3600" b="1" dirty="0"/>
              <a:t>Quota d’importation additionnel </a:t>
            </a:r>
          </a:p>
          <a:p>
            <a:pPr lvl="0"/>
            <a:r>
              <a:rPr lang="fr-FR" sz="3600" b="1" dirty="0"/>
              <a:t>   de 750.000 tonnes</a:t>
            </a:r>
            <a:endParaRPr lang="en-GB" sz="36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3600" b="1" dirty="0"/>
              <a:t>Recommencement de ventes de la Réserve d’Etat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b="1" dirty="0"/>
              <a:t>Achats par la Réserve d’Etat</a:t>
            </a:r>
            <a:endParaRPr lang="en-GB" sz="3600" b="1" dirty="0"/>
          </a:p>
          <a:p>
            <a:pPr lvl="0"/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64331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1DE3-D3C8-495B-313C-A05B60ABD15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China:</a:t>
            </a:r>
            <a:r>
              <a:rPr lang="en-GB" sz="4000" baseline="0" dirty="0"/>
              <a:t> g</a:t>
            </a:r>
            <a:r>
              <a:rPr lang="en-GB" sz="4000" dirty="0"/>
              <a:t>overnment actions in 2022/23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7DB87A-7B7C-8006-715B-861C77D42B5F}"/>
              </a:ext>
            </a:extLst>
          </p:cNvPr>
          <p:cNvSpPr txBox="1"/>
          <p:nvPr/>
        </p:nvSpPr>
        <p:spPr>
          <a:xfrm>
            <a:off x="1157917" y="1550421"/>
            <a:ext cx="618092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/>
              <a:t>Xinjiang subsidy capped at</a:t>
            </a:r>
          </a:p>
          <a:p>
            <a:r>
              <a:rPr lang="en-GB" sz="3600" b="1" dirty="0"/>
              <a:t>  5.1 million tonnes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/>
              <a:t>Discretionary import quota</a:t>
            </a:r>
          </a:p>
          <a:p>
            <a:r>
              <a:rPr lang="en-GB" sz="3600" b="1" dirty="0"/>
              <a:t>   of 750,000 tonnes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/>
              <a:t>Resumption of State Reserve</a:t>
            </a:r>
          </a:p>
          <a:p>
            <a:r>
              <a:rPr lang="en-GB" sz="3600" b="1" dirty="0"/>
              <a:t>   sales auctions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/>
              <a:t>State Reserve import buying</a:t>
            </a:r>
          </a:p>
          <a:p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40433908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3000-8027-D6E6-5E02-4B5FCB3C56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3717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Production et </a:t>
            </a:r>
            <a:r>
              <a:rPr lang="en-GB" sz="4000" dirty="0" err="1"/>
              <a:t>consommation</a:t>
            </a:r>
            <a:br>
              <a:rPr lang="en-GB" sz="4000" baseline="0" dirty="0"/>
            </a:br>
            <a:r>
              <a:rPr lang="en-GB" sz="4000" baseline="0" dirty="0" err="1"/>
              <a:t>mondiales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CB147-B031-9EB2-B5E1-B7B5B025C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60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7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E316-986A-98C3-D314-5128E1C8F5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0530" y="398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/>
              <a:t>Une</a:t>
            </a:r>
            <a:r>
              <a:rPr lang="en-GB" baseline="0"/>
              <a:t> nouvelle phase du </a:t>
            </a:r>
            <a:r>
              <a:rPr lang="en-GB" baseline="0" err="1"/>
              <a:t>marché</a:t>
            </a:r>
            <a:r>
              <a:rPr lang="en-GB" baseline="0"/>
              <a:t> – </a:t>
            </a:r>
            <a:r>
              <a:rPr lang="en-GB" baseline="0" err="1"/>
              <a:t>L’Indice</a:t>
            </a:r>
            <a:r>
              <a:rPr lang="en-GB" baseline="0"/>
              <a:t> A </a:t>
            </a:r>
            <a:r>
              <a:rPr lang="en-GB" baseline="0" err="1"/>
              <a:t>depuis</a:t>
            </a:r>
            <a:r>
              <a:rPr lang="en-GB" baseline="0"/>
              <a:t> Deauville 2022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38F6E5-00C2-2BDD-EBCB-9F285703A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81" y="1541624"/>
            <a:ext cx="8803038" cy="433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9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D2DCC-28EE-9E80-C89B-2CA8276439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7897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/>
              <a:t>World production and consumption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22E8B2-CE5A-E004-709D-AAF5815F1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7390"/>
            <a:ext cx="9144000" cy="471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98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F0FBF-9744-BDC5-F53E-ACE2417250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122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/>
              <a:t>A</a:t>
            </a:r>
            <a:r>
              <a:rPr lang="en-GB" baseline="0"/>
              <a:t> new phase in the market</a:t>
            </a:r>
            <a:br>
              <a:rPr lang="en-GB" baseline="0"/>
            </a:br>
            <a:r>
              <a:rPr lang="en-GB" baseline="0"/>
              <a:t> Index since Deauville 2022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D3A9F-6386-7103-60A4-D3DE6B21C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" y="1417638"/>
            <a:ext cx="8282940" cy="435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04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20F6-E946-9DE9-6F03-9519C3D25B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7395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/>
              <a:t>La </a:t>
            </a:r>
            <a:r>
              <a:rPr lang="en-GB" err="1"/>
              <a:t>volatilité</a:t>
            </a:r>
            <a:r>
              <a:rPr lang="en-GB"/>
              <a:t> </a:t>
            </a:r>
            <a:r>
              <a:rPr lang="en-GB" err="1"/>
              <a:t>cède</a:t>
            </a:r>
            <a:r>
              <a:rPr lang="en-GB"/>
              <a:t> la place à </a:t>
            </a:r>
            <a:r>
              <a:rPr lang="en-GB" err="1"/>
              <a:t>une</a:t>
            </a:r>
            <a:r>
              <a:rPr lang="en-GB"/>
              <a:t> </a:t>
            </a:r>
            <a:r>
              <a:rPr lang="en-GB" err="1"/>
              <a:t>stabilité</a:t>
            </a:r>
            <a:r>
              <a:rPr lang="en-GB"/>
              <a:t> relative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CC8C66-401C-EE97-975A-55549ECBB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3846"/>
            <a:ext cx="8282940" cy="468172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B24EDE7-3A84-49DC-C0C5-85E7E3FF6A10}"/>
              </a:ext>
            </a:extLst>
          </p:cNvPr>
          <p:cNvSpPr/>
          <p:nvPr/>
        </p:nvSpPr>
        <p:spPr>
          <a:xfrm>
            <a:off x="5858359" y="3998563"/>
            <a:ext cx="2262753" cy="9763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25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598FB8-D2A3-FCB0-8F20-DE010907A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" y="1088136"/>
            <a:ext cx="8282940" cy="46817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C2C9D3-2DF3-8865-8816-DB1C1DD91BD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Volatility gives way to</a:t>
            </a:r>
            <a:br>
              <a:rPr lang="en-GB"/>
            </a:br>
            <a:r>
              <a:rPr lang="en-GB"/>
              <a:t>relative stability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799F578-287B-CD2C-C0B0-B3FC8639F8F3}"/>
              </a:ext>
            </a:extLst>
          </p:cNvPr>
          <p:cNvSpPr/>
          <p:nvPr/>
        </p:nvSpPr>
        <p:spPr>
          <a:xfrm>
            <a:off x="6152828" y="3136551"/>
            <a:ext cx="2409986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963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0CDD62-45C4-D00D-8565-B5F5E4653B53}"/>
              </a:ext>
            </a:extLst>
          </p:cNvPr>
          <p:cNvSpPr txBox="1"/>
          <p:nvPr/>
        </p:nvSpPr>
        <p:spPr>
          <a:xfrm>
            <a:off x="837259" y="1619967"/>
            <a:ext cx="746948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Inflation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err="1"/>
              <a:t>Taux</a:t>
            </a:r>
            <a:r>
              <a:rPr lang="en-GB" sz="3600" dirty="0"/>
              <a:t> </a:t>
            </a:r>
            <a:r>
              <a:rPr lang="en-GB" sz="3600" dirty="0" err="1"/>
              <a:t>d’intérêt</a:t>
            </a:r>
            <a:r>
              <a:rPr lang="en-GB" sz="3600" dirty="0"/>
              <a:t> </a:t>
            </a:r>
            <a:r>
              <a:rPr lang="en-GB" sz="3600" dirty="0" err="1"/>
              <a:t>en</a:t>
            </a:r>
            <a:r>
              <a:rPr lang="en-GB" sz="3600" dirty="0"/>
              <a:t> </a:t>
            </a:r>
            <a:r>
              <a:rPr lang="en-GB" sz="3600" dirty="0" err="1"/>
              <a:t>hausse</a:t>
            </a: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err="1"/>
              <a:t>Faible</a:t>
            </a:r>
            <a:r>
              <a:rPr lang="en-GB" sz="3600" dirty="0"/>
              <a:t> </a:t>
            </a:r>
            <a:r>
              <a:rPr lang="en-GB" sz="3600" dirty="0" err="1"/>
              <a:t>croisssance</a:t>
            </a:r>
            <a:r>
              <a:rPr lang="en-GB" sz="3600" dirty="0"/>
              <a:t> </a:t>
            </a:r>
            <a:r>
              <a:rPr lang="en-GB" sz="3600" dirty="0" err="1"/>
              <a:t>économique</a:t>
            </a: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err="1"/>
              <a:t>Morosité</a:t>
            </a:r>
            <a:r>
              <a:rPr lang="en-GB" sz="3600" dirty="0"/>
              <a:t> du </a:t>
            </a:r>
            <a:r>
              <a:rPr lang="en-GB" sz="3600" dirty="0" err="1"/>
              <a:t>marché</a:t>
            </a:r>
            <a:r>
              <a:rPr lang="en-GB" sz="3600" dirty="0"/>
              <a:t> textile </a:t>
            </a:r>
            <a:r>
              <a:rPr lang="en-GB" sz="3600" dirty="0" err="1"/>
              <a:t>mondial</a:t>
            </a: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Prix des </a:t>
            </a:r>
            <a:r>
              <a:rPr lang="en-GB" sz="3600" dirty="0" err="1"/>
              <a:t>filés</a:t>
            </a:r>
            <a:r>
              <a:rPr lang="en-GB" sz="3600" dirty="0"/>
              <a:t> qui </a:t>
            </a:r>
            <a:r>
              <a:rPr lang="en-GB" sz="3600" dirty="0" err="1"/>
              <a:t>stagnent</a:t>
            </a: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Manque de </a:t>
            </a:r>
            <a:r>
              <a:rPr lang="en-GB" sz="3600" dirty="0" err="1"/>
              <a:t>rentabilité</a:t>
            </a:r>
            <a:r>
              <a:rPr lang="en-GB" sz="3600" dirty="0"/>
              <a:t> </a:t>
            </a:r>
            <a:r>
              <a:rPr lang="en-GB" sz="3600" dirty="0" err="1"/>
              <a:t>en</a:t>
            </a:r>
            <a:r>
              <a:rPr lang="en-GB" sz="3600" dirty="0"/>
              <a:t> filature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err="1"/>
              <a:t>Défis</a:t>
            </a:r>
            <a:r>
              <a:rPr lang="en-GB" sz="3600" dirty="0"/>
              <a:t> </a:t>
            </a:r>
            <a:r>
              <a:rPr lang="en-GB" sz="3600" dirty="0" err="1"/>
              <a:t>contractuels</a:t>
            </a:r>
            <a:endParaRPr lang="en-GB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210CA6-FFFE-06FD-2DE4-01AC6593C82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4000" dirty="0"/>
              <a:t>Une</a:t>
            </a:r>
            <a:r>
              <a:rPr lang="en-GB" sz="4000" baseline="0" dirty="0"/>
              <a:t> </a:t>
            </a:r>
            <a:r>
              <a:rPr lang="en-GB" sz="4000" baseline="0" dirty="0" err="1"/>
              <a:t>stabilité</a:t>
            </a:r>
            <a:r>
              <a:rPr lang="en-GB" sz="4000" baseline="0" dirty="0"/>
              <a:t> </a:t>
            </a:r>
            <a:r>
              <a:rPr lang="en-GB" sz="4000" baseline="0" dirty="0" err="1"/>
              <a:t>superficielle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8316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52A643968AED4098504AF6268F21E4" ma:contentTypeVersion="18" ma:contentTypeDescription="Create a new document." ma:contentTypeScope="" ma:versionID="3b1e99cfac958394125043f018924c6d">
  <xsd:schema xmlns:xsd="http://www.w3.org/2001/XMLSchema" xmlns:xs="http://www.w3.org/2001/XMLSchema" xmlns:p="http://schemas.microsoft.com/office/2006/metadata/properties" xmlns:ns2="4e8242b7-ada0-4c79-8e28-9ab2567086a5" xmlns:ns3="098d43ba-8af3-4781-acfd-a732f99e9c5c" targetNamespace="http://schemas.microsoft.com/office/2006/metadata/properties" ma:root="true" ma:fieldsID="d7309bc260c95f48707ee3ed47b338d2" ns2:_="" ns3:_="">
    <xsd:import namespace="4e8242b7-ada0-4c79-8e28-9ab2567086a5"/>
    <xsd:import namespace="098d43ba-8af3-4781-acfd-a732f99e9c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Dateandtim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242b7-ada0-4c79-8e28-9ab2567086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3232903-05fa-4202-b590-8049d917e7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Dateandtime" ma:index="22" nillable="true" ma:displayName="Date and time" ma:format="DateOnly" ma:internalName="Dateandtime">
      <xsd:simpleType>
        <xsd:restriction base="dms:DateTim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8d43ba-8af3-4781-acfd-a732f99e9c5c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bbe84d2-fcd5-41db-8bdd-5cef727dfc81}" ma:internalName="TaxCatchAll" ma:showField="CatchAllData" ma:web="098d43ba-8af3-4781-acfd-a732f99e9c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8d43ba-8af3-4781-acfd-a732f99e9c5c" xsi:nil="true"/>
    <lcf76f155ced4ddcb4097134ff3c332f xmlns="4e8242b7-ada0-4c79-8e28-9ab2567086a5">
      <Terms xmlns="http://schemas.microsoft.com/office/infopath/2007/PartnerControls"/>
    </lcf76f155ced4ddcb4097134ff3c332f>
    <Dateandtime xmlns="4e8242b7-ada0-4c79-8e28-9ab2567086a5" xsi:nil="true"/>
  </documentManagement>
</p:properties>
</file>

<file path=customXml/itemProps1.xml><?xml version="1.0" encoding="utf-8"?>
<ds:datastoreItem xmlns:ds="http://schemas.openxmlformats.org/officeDocument/2006/customXml" ds:itemID="{78F72373-38EF-4ED3-905E-EF939883C60C}">
  <ds:schemaRefs>
    <ds:schemaRef ds:uri="098d43ba-8af3-4781-acfd-a732f99e9c5c"/>
    <ds:schemaRef ds:uri="4e8242b7-ada0-4c79-8e28-9ab2567086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9E96DC6-BB16-451C-A626-8561DCB36D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38BACA-ACC2-4ECA-8D8C-0D7A9F7DD1C6}">
  <ds:schemaRefs>
    <ds:schemaRef ds:uri="098d43ba-8af3-4781-acfd-a732f99e9c5c"/>
    <ds:schemaRef ds:uri="4e8242b7-ada0-4c79-8e28-9ab2567086a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542</Words>
  <Application>Microsoft Office PowerPoint</Application>
  <PresentationFormat>On-screen Show (4:3)</PresentationFormat>
  <Paragraphs>118</Paragraphs>
  <Slides>50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Franklin Gothic Heavy</vt:lpstr>
      <vt:lpstr>Franklin Gothic Medium</vt:lpstr>
      <vt:lpstr>Wingdings</vt:lpstr>
      <vt:lpstr>Arial</vt:lpstr>
      <vt:lpstr>Calibri</vt:lpstr>
      <vt:lpstr>Office Theme</vt:lpstr>
      <vt:lpstr>Le marché mondial du coton    Michael Edwards Cotton Outlook</vt:lpstr>
      <vt:lpstr>  Monte Carlo, October 2023  The world cotton market</vt:lpstr>
      <vt:lpstr>Le marché mondial du coton</vt:lpstr>
      <vt:lpstr>The world cotton market</vt:lpstr>
      <vt:lpstr>Une nouvelle phase du marché – L’Indice A depuis Deauville 2022</vt:lpstr>
      <vt:lpstr>A new phase in the market  Index since Deauville 2022</vt:lpstr>
      <vt:lpstr>La volatilité cède la place à une stabilité relative</vt:lpstr>
      <vt:lpstr>Volatility gives way to relative stability</vt:lpstr>
      <vt:lpstr>Une stabilité superficielle</vt:lpstr>
      <vt:lpstr>A superficial stability</vt:lpstr>
      <vt:lpstr>Importations américaines  des textiles de coton</vt:lpstr>
      <vt:lpstr>US imports of cotton goods</vt:lpstr>
      <vt:lpstr>Tous les fournisseurs affectés</vt:lpstr>
      <vt:lpstr>All suppliers are affected</vt:lpstr>
      <vt:lpstr>Anomalies climatiques</vt:lpstr>
      <vt:lpstr>Climatic anomalies</vt:lpstr>
      <vt:lpstr>La production cotonnière Les trois exportateurs principaux</vt:lpstr>
      <vt:lpstr>Cotton production top three exporters</vt:lpstr>
      <vt:lpstr>Exportations de coton L’hémisphère sud en essor</vt:lpstr>
      <vt:lpstr>Cotton exports Southern Hemisphere on the rise</vt:lpstr>
      <vt:lpstr>Composition de l’Indice A</vt:lpstr>
      <vt:lpstr>A Index composition</vt:lpstr>
      <vt:lpstr>Les bases sous pression  Indice A vs. New York</vt:lpstr>
      <vt:lpstr>Basis under pressure A Index vs. New York</vt:lpstr>
      <vt:lpstr>Les taux de fret</vt:lpstr>
      <vt:lpstr>Freight rates</vt:lpstr>
      <vt:lpstr>Un changement structurel?</vt:lpstr>
      <vt:lpstr>A structural change?</vt:lpstr>
      <vt:lpstr>Les rendements au Brésil</vt:lpstr>
      <vt:lpstr>Brazilian yields</vt:lpstr>
      <vt:lpstr>Le Mato Grosso   le potentiel de croissance</vt:lpstr>
      <vt:lpstr>Mato Grosso – potential for growth</vt:lpstr>
      <vt:lpstr>Les concurrents de l’Afrique  au Bangladesh</vt:lpstr>
      <vt:lpstr>Africa’s competitors in Bangladesh</vt:lpstr>
      <vt:lpstr>Les exportations indiennes</vt:lpstr>
      <vt:lpstr>Indian exports</vt:lpstr>
      <vt:lpstr>L’Inde: prix minimum du coton-graine</vt:lpstr>
      <vt:lpstr>India: Minimum Support Price for seed cotton</vt:lpstr>
      <vt:lpstr>L’Inde: le potential de croissance </vt:lpstr>
      <vt:lpstr>India’s growth potential</vt:lpstr>
      <vt:lpstr>Les importations chinoises</vt:lpstr>
      <vt:lpstr>Chinese imports</vt:lpstr>
      <vt:lpstr>La Chine: faible reprise post-Covid</vt:lpstr>
      <vt:lpstr>China: weak post-Covid recovery</vt:lpstr>
      <vt:lpstr>Mais les prix du coton augmentent</vt:lpstr>
      <vt:lpstr>But cotton prices are firm</vt:lpstr>
      <vt:lpstr>Chine: les actions de l’Etat en 2022/23</vt:lpstr>
      <vt:lpstr>China: government actions in 2022/23</vt:lpstr>
      <vt:lpstr>Production et consommation mondiales</vt:lpstr>
      <vt:lpstr>World production and consumption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Index 5 Seasons</dc:title>
  <dc:creator>Pam Jones</dc:creator>
  <cp:lastModifiedBy>Pam Jones</cp:lastModifiedBy>
  <cp:revision>2</cp:revision>
  <cp:lastPrinted>2017-09-26T10:22:59Z</cp:lastPrinted>
  <dcterms:created xsi:type="dcterms:W3CDTF">2013-03-12T09:57:33Z</dcterms:created>
  <dcterms:modified xsi:type="dcterms:W3CDTF">2023-10-04T07:55:01Z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0x010100E252A643968AED4098504AF6268F21E4</vt:lpwstr>
  </property>
  <property fmtid="{D5CDD505-2E9C-101B-9397-08002B2CF9AE}" pid="3" name="Order">
    <vt:r8>1615600</vt:r8>
  </property>
  <property fmtid="{D5CDD505-2E9C-101B-9397-08002B2CF9AE}" pid="4" name="MediaServiceImageTags">
    <vt:lpwstr/>
  </property>
</Properties>
</file>